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12192000" cy="6858000"/>
  <p:notesSz cx="20104100" cy="1130935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59" d="100"/>
          <a:sy n="59" d="100"/>
        </p:scale>
        <p:origin x="1008" y="64"/>
      </p:cViewPr>
      <p:guideLst>
        <p:guide pos="3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ts, Penny M" userId="99e9e717-fafb-45af-9a92-92f02fbabeed" providerId="ADAL" clId="{54C181ED-C2A2-4BD7-9B4C-24272714EB6B}"/>
    <pc:docChg chg="modSld">
      <pc:chgData name="Coots, Penny M" userId="99e9e717-fafb-45af-9a92-92f02fbabeed" providerId="ADAL" clId="{54C181ED-C2A2-4BD7-9B4C-24272714EB6B}" dt="2021-04-27T00:43:25.057" v="18" actId="207"/>
      <pc:docMkLst>
        <pc:docMk/>
      </pc:docMkLst>
      <pc:sldChg chg="modSp mod">
        <pc:chgData name="Coots, Penny M" userId="99e9e717-fafb-45af-9a92-92f02fbabeed" providerId="ADAL" clId="{54C181ED-C2A2-4BD7-9B4C-24272714EB6B}" dt="2021-04-27T00:43:25.057" v="18" actId="207"/>
        <pc:sldMkLst>
          <pc:docMk/>
          <pc:sldMk cId="1215907352" sldId="304"/>
        </pc:sldMkLst>
        <pc:spChg chg="mod">
          <ac:chgData name="Coots, Penny M" userId="99e9e717-fafb-45af-9a92-92f02fbabeed" providerId="ADAL" clId="{54C181ED-C2A2-4BD7-9B4C-24272714EB6B}" dt="2021-04-27T00:43:25.057" v="18" actId="207"/>
          <ac:spMkLst>
            <pc:docMk/>
            <pc:sldMk cId="1215907352" sldId="304"/>
            <ac:spMk id="6" creationId="{A0E7F9FB-6CA2-4597-A8CD-F2F28ED6D8D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F749-0814-D640-8FCB-DB00791D5937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992A-AD54-8C4C-BFF5-3A44B8639CD6}" type="datetimeFigureOut">
              <a:rPr lang="en-US" smtClean="0"/>
              <a:t>4/30/2021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ftr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Rostockyj@BSWHealth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772886"/>
            <a:ext cx="11103429" cy="588917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(254) 206-2572</a:t>
            </a:r>
            <a:r>
              <a:rPr lang="en-US" sz="18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record attendance.</a:t>
            </a:r>
            <a:br>
              <a:rPr lang="en-US" sz="18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is open 15 minutes before the session and will close </a:t>
            </a:r>
            <a:r>
              <a:rPr lang="en-US" sz="18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days </a:t>
            </a:r>
            <a:r>
              <a:rPr lang="en-US" sz="18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the session ends.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kern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6, 2021 </a:t>
            </a:r>
            <a:r>
              <a:rPr lang="en-US" sz="16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9:00 am – 4:30 pm</a:t>
            </a:r>
            <a:br>
              <a:rPr lang="en-US" sz="16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7, 2021 – 9:00 am – 12:00 pm</a:t>
            </a:r>
            <a:br>
              <a:rPr lang="en-US" sz="16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kern="1400" dirty="0" smtClean="0">
              <a:solidFill>
                <a:srgbClr val="5555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Objectives</a:t>
            </a: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 After participating in this activity, the learner should be able </a:t>
            </a:r>
            <a:r>
              <a:rPr lang="en-US" sz="800" b="1" dirty="0" smtClean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to:</a:t>
            </a:r>
            <a:endParaRPr lang="en-U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2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Recognize and apply active listening skills</a:t>
            </a:r>
          </a:p>
          <a:p>
            <a:pPr marL="342900" marR="0" lvl="0" indent="-342900">
              <a:spcBef>
                <a:spcPts val="2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Explain and interpret confidentiality with regard to peer support</a:t>
            </a:r>
          </a:p>
          <a:p>
            <a:pPr marL="342900" marR="0" lvl="0" indent="-342900">
              <a:spcBef>
                <a:spcPts val="2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Perform general behavioral health assessments and suicide risk assessments</a:t>
            </a:r>
          </a:p>
          <a:p>
            <a:pPr marL="342900" marR="0" lvl="0" indent="-342900">
              <a:spcBef>
                <a:spcPts val="2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Develop a safety plan </a:t>
            </a:r>
          </a:p>
          <a:p>
            <a:pPr marL="342900" marR="0" lvl="0" indent="-342900">
              <a:spcBef>
                <a:spcPts val="2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Discus the importance of good self care and identify self care activities</a:t>
            </a:r>
          </a:p>
          <a:p>
            <a:pPr marL="342900" marR="0" lvl="0" indent="-342900">
              <a:spcBef>
                <a:spcPts val="2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Formulate an action plan</a:t>
            </a:r>
          </a:p>
          <a:p>
            <a:pPr marL="342900" marR="0" lvl="0" indent="-342900">
              <a:spcBef>
                <a:spcPts val="2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Practice engagement techniques</a:t>
            </a:r>
          </a:p>
          <a:p>
            <a:pPr marL="342900" marR="0" lvl="0" indent="-342900">
              <a:spcBef>
                <a:spcPts val="2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Demonstrate peer support skills through role-playing </a:t>
            </a: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Target Audience</a:t>
            </a:r>
            <a:r>
              <a:rPr lang="en-US" sz="800" b="0" dirty="0">
                <a:latin typeface="Arial" panose="020B0604020202020204" pitchFamily="34" charset="0"/>
              </a:rPr>
              <a:t>: </a:t>
            </a:r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</a:rPr>
              <a:t>All BSWH providers who either are a veteran or have a family member who is a veteran. </a:t>
            </a: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dirty="0">
                <a:solidFill>
                  <a:srgbClr val="4C4D4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Baylor Scott &amp; White Health is accredited as a provider of nursing continuing professional development by the American Nurses Credentialing Center’s Commission on Accreditation.</a:t>
            </a:r>
            <a:endParaRPr lang="en-U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ACCREDITATION:</a:t>
            </a:r>
            <a: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A. Webb Roberts Center for Continuing Medical Education of Baylor Scott &amp; White Health is accredited by the Accreditation Council for Continuing Medical Education (ACCME) to provide continuing medical education for physicians.</a:t>
            </a: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CREDIT DESIGNATION:</a:t>
            </a:r>
            <a: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A. Webb Roberts Center for Continuing Medical Education of Baylor Scott &amp; White Health designates this live activity for a maximum of 9.0 </a:t>
            </a:r>
            <a:r>
              <a:rPr lang="en-US" sz="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AMA PRA Category 1 Credit</a:t>
            </a:r>
            <a:r>
              <a:rPr lang="en-US" sz="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™. Physicians should claim only the credit commensurate with the extent of their participation in the activity</a:t>
            </a:r>
            <a:r>
              <a:rPr lang="en-US" sz="800" b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FACULTY DISCLOSURE:</a:t>
            </a:r>
            <a: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Jessica Rostockyj, Suzy Gulliver, Elizabeth Coe and Alton McCallum do not have any relevant financial interest or affiliation with any entity producing, marketing, re-selling, or distributing health care goods or services consumed by, or used on, patients.</a:t>
            </a:r>
            <a: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700" marR="0">
              <a:spcBef>
                <a:spcPts val="25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PLANNER DISCLOSURE:</a:t>
            </a:r>
            <a: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Andrejs Avots-Avotins, MD, Art Signo, Jessica Rostockyj and Suzy Gulliver, PhD do not have any financial interest or affiliation with any entity producing, marketing, re-selling, or distributing health care goods or services consumed by, or used on, patients</a:t>
            </a:r>
            <a:r>
              <a:rPr lang="en-US" sz="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br>
              <a:rPr lang="en-US" sz="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25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questions </a:t>
            </a:r>
            <a:r>
              <a:rPr lang="en-US" sz="800" b="1" dirty="0" smtClean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email </a:t>
            </a:r>
            <a:r>
              <a:rPr lang="en-US" sz="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Jessica.Rostockyj@BSWHealth.org</a:t>
            </a:r>
            <a:r>
              <a:rPr lang="en-US" sz="800" b="1" dirty="0">
                <a:solidFill>
                  <a:srgbClr val="0090B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lang="en-US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104"/>
            <a:ext cx="10515600" cy="602782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Veteran/ </a:t>
            </a:r>
            <a:r>
              <a:rPr lang="en-US" sz="2400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Member Peer Support Training </a:t>
            </a:r>
          </a:p>
        </p:txBody>
      </p:sp>
    </p:spTree>
    <p:extLst>
      <p:ext uri="{BB962C8B-B14F-4D97-AF65-F5344CB8AC3E}">
        <p14:creationId xmlns:p14="http://schemas.microsoft.com/office/powerpoint/2010/main" val="1215907352"/>
      </p:ext>
    </p:extLst>
  </p:cSld>
  <p:clrMapOvr>
    <a:masterClrMapping/>
  </p:clrMapOvr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29164</TotalTime>
  <Words>389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Sharp Sans</vt:lpstr>
      <vt:lpstr>Sharp Sans Extrabold</vt:lpstr>
      <vt:lpstr>Sharp Sans Medium</vt:lpstr>
      <vt:lpstr>Symbol</vt:lpstr>
      <vt:lpstr>Times New Roman</vt:lpstr>
      <vt:lpstr>1_BSWH_BRAND</vt:lpstr>
      <vt:lpstr>Veteran/ Family Member Peer Support Training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Snyder, Patricia A</cp:lastModifiedBy>
  <cp:revision>619</cp:revision>
  <cp:lastPrinted>2019-01-07T20:06:37Z</cp:lastPrinted>
  <dcterms:created xsi:type="dcterms:W3CDTF">2018-05-01T22:05:40Z</dcterms:created>
  <dcterms:modified xsi:type="dcterms:W3CDTF">2021-04-30T19:26:54Z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</Properties>
</file>