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322" r:id="rId2"/>
  </p:sldIdLst>
  <p:sldSz cx="12192000" cy="6858000"/>
  <p:notesSz cx="9296400" cy="7010400"/>
  <p:defaultTextStyle>
    <a:defPPr>
      <a:defRPr lang="en-US"/>
    </a:defPPr>
    <a:lvl1pPr marL="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43594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887187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30781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774375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17969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661562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105156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54875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FFB71B"/>
    <a:srgbClr val="555555"/>
    <a:srgbClr val="008FBE"/>
    <a:srgbClr val="646464"/>
    <a:srgbClr val="414140"/>
    <a:srgbClr val="003DA6"/>
    <a:srgbClr val="0086A5"/>
    <a:srgbClr val="828282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6518" autoAdjust="0"/>
  </p:normalViewPr>
  <p:slideViewPr>
    <p:cSldViewPr snapToGrid="0">
      <p:cViewPr varScale="1">
        <p:scale>
          <a:sx n="59" d="100"/>
          <a:sy n="59" d="100"/>
        </p:scale>
        <p:origin x="1008" y="64"/>
      </p:cViewPr>
      <p:guideLst>
        <p:guide pos="3811"/>
        <p:guide orient="horz" pos="216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56" y="61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62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r">
              <a:defRPr sz="600"/>
            </a:lvl1pPr>
          </a:lstStyle>
          <a:p>
            <a:fld id="{BEDDF749-0814-D640-8FCB-DB00791D5937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62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r">
              <a:defRPr sz="600"/>
            </a:lvl1pPr>
          </a:lstStyle>
          <a:p>
            <a:fld id="{574D7B13-C8B5-334E-8173-F85892649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62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r">
              <a:defRPr sz="600"/>
            </a:lvl1pPr>
          </a:lstStyle>
          <a:p>
            <a:fld id="{330D992A-AD54-8C4C-BFF5-3A44B8639CD6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467" tIns="23733" rIns="47467" bIns="237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347" y="3373337"/>
            <a:ext cx="7437707" cy="2761255"/>
          </a:xfrm>
          <a:prstGeom prst="rect">
            <a:avLst/>
          </a:prstGeom>
        </p:spPr>
        <p:txBody>
          <a:bodyPr vert="horz" lIns="47467" tIns="23733" rIns="47467" bIns="237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62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r">
              <a:defRPr sz="600"/>
            </a:lvl1pPr>
          </a:lstStyle>
          <a:p>
            <a:fld id="{1DEC7527-0738-B741-A231-107086F80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7527-0738-B741-A231-107086F80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4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F31DA-2F99-415D-A7D9-FDDD14698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47" y="2191855"/>
            <a:ext cx="5283200" cy="78912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04E67-293E-B04F-B415-B60CFB591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97910-4F2B-644C-8AE2-C6352BCE6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D283A-D65E-4F74-B9BD-0552634B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0312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or 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1DF07-7D42-47A3-B392-AAA47316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FFB71B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71135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 and blu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3539C0A3-D236-488B-A147-5E1FE76672BA}"/>
              </a:ext>
            </a:extLst>
          </p:cNvPr>
          <p:cNvSpPr/>
          <p:nvPr/>
        </p:nvSpPr>
        <p:spPr>
          <a:xfrm>
            <a:off x="229112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0090BA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8" name="bk object 16">
            <a:extLst>
              <a:ext uri="{FF2B5EF4-FFF2-40B4-BE49-F238E27FC236}">
                <a16:creationId xmlns:a16="http://schemas.microsoft.com/office/drawing/2014/main" id="{C51741F7-C0F1-4370-80E7-D95BC7285E86}"/>
              </a:ext>
            </a:extLst>
          </p:cNvPr>
          <p:cNvSpPr/>
          <p:nvPr/>
        </p:nvSpPr>
        <p:spPr>
          <a:xfrm flipH="1" flipV="1">
            <a:off x="2471498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194A87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B5EE-7ED1-4310-AF0F-6FD53E52B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061077"/>
            <a:ext cx="4470400" cy="553998"/>
          </a:xfrm>
        </p:spPr>
        <p:txBody>
          <a:bodyPr>
            <a:noAutofit/>
          </a:bodyPr>
          <a:lstStyle>
            <a:lvl1pPr>
              <a:defRPr sz="2397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46596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and whit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F0D4-6448-E248-B171-DABE167EE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75" y="-27650"/>
            <a:ext cx="12192000" cy="6858000"/>
          </a:xfrm>
          <a:prstGeom prst="rect">
            <a:avLst/>
          </a:prstGeom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A3B45821-A420-4A09-B305-ECC31954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with blue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D772EC-FE7B-0943-9D54-A42A651A2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545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83AD8468-10C3-4523-A213-584B2E83E2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7950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634BEB-336D-4B2E-B6E1-F56612445DE1}"/>
              </a:ext>
            </a:extLst>
          </p:cNvPr>
          <p:cNvSpPr/>
          <p:nvPr/>
        </p:nvSpPr>
        <p:spPr>
          <a:xfrm>
            <a:off x="2448803" y="228601"/>
            <a:ext cx="9498911" cy="6394465"/>
          </a:xfrm>
          <a:custGeom>
            <a:avLst/>
            <a:gdLst>
              <a:gd name="connsiteX0" fmla="*/ 6400800 w 9498911"/>
              <a:gd name="connsiteY0" fmla="*/ 0 h 6394466"/>
              <a:gd name="connsiteX1" fmla="*/ 6400800 w 9498911"/>
              <a:gd name="connsiteY1" fmla="*/ 2810 h 6394466"/>
              <a:gd name="connsiteX2" fmla="*/ 9498911 w 9498911"/>
              <a:gd name="connsiteY2" fmla="*/ 2810 h 6394466"/>
              <a:gd name="connsiteX3" fmla="*/ 9498911 w 9498911"/>
              <a:gd name="connsiteY3" fmla="*/ 6394466 h 6394466"/>
              <a:gd name="connsiteX4" fmla="*/ 6400800 w 9498911"/>
              <a:gd name="connsiteY4" fmla="*/ 6394466 h 6394466"/>
              <a:gd name="connsiteX5" fmla="*/ 0 w 9498911"/>
              <a:gd name="connsiteY5" fmla="*/ 6394466 h 63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8911" h="6394466">
                <a:moveTo>
                  <a:pt x="6400800" y="0"/>
                </a:moveTo>
                <a:lnTo>
                  <a:pt x="6400800" y="2810"/>
                </a:lnTo>
                <a:lnTo>
                  <a:pt x="9498911" y="2810"/>
                </a:lnTo>
                <a:lnTo>
                  <a:pt x="9498911" y="6394466"/>
                </a:lnTo>
                <a:lnTo>
                  <a:pt x="6400800" y="6394466"/>
                </a:lnTo>
                <a:lnTo>
                  <a:pt x="0" y="6394466"/>
                </a:lnTo>
                <a:close/>
              </a:path>
            </a:pathLst>
          </a:cu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7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39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8A7BD6-D7B2-A947-BD86-0A7DB423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6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8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- with angle fill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FA1FD9A4-8223-4CC1-B05F-9BB8E9152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649" y="1"/>
            <a:ext cx="9759352" cy="663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D2202-3A23-4E75-BE49-5F36B7E8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4E2318-E6E1-431B-91C5-C6267159B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474902"/>
            <a:ext cx="7183439" cy="584134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defRPr lang="en-US" sz="3196" b="1" kern="1200" dirty="0"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BDA510-65A8-4048-B52C-06F3F0187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85591"/>
            <a:ext cx="5849939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000" kern="1200" dirty="0" smtClean="0">
                <a:solidFill>
                  <a:schemeClr val="accent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566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angle to ad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1B6814FC-73D0-F349-ACAD-58FB807944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3C553C-6BD3-4ABA-AE0B-C945F5B2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1AAC379-EBDE-564F-ACEF-C59083341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74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28AD937-9DC6-479F-A006-1C1D3921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A712C-06F6-2A44-A773-9D18B34C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68B98-8E88-514D-8C37-366DBDBA5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40" y="5877168"/>
            <a:ext cx="6433820" cy="45955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450091-253B-46D3-8839-108DEAE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49A8C-BE33-C243-8CD4-C7F38E868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8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14400" y="1469406"/>
            <a:ext cx="10521696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E17206-8C7E-484F-B555-7E3884548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DBA0D7E-DB69-449E-931C-6446E19B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23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E9977D6F-6019-4552-BD22-72A3CC6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9406"/>
            <a:ext cx="105156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05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30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ree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9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6">
            <a:extLst>
              <a:ext uri="{FF2B5EF4-FFF2-40B4-BE49-F238E27FC236}">
                <a16:creationId xmlns:a16="http://schemas.microsoft.com/office/drawing/2014/main" id="{52BC9F39-7A41-4DE7-B74B-960ACE974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- BUM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79162-B615-41FB-A2A6-51031552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486233"/>
            <a:ext cx="11480801" cy="5987009"/>
          </a:xfrm>
          <a:prstGeom prst="rect">
            <a:avLst/>
          </a:prstGeom>
          <a:solidFill>
            <a:srgbClr val="F8C34B">
              <a:alpha val="69804"/>
            </a:srgb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C3C9-CA95-9046-A3E6-7F0B19E3F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753600" cy="68580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DEE8F6-A728-490A-BB6D-0FA7080EF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mar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1F55-1569-5E47-B8F7-D5AEA9AF0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xample - add image in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2FCEA611-B439-FC4C-B622-01ED08079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F1817-21A0-4C2F-A62A-191220F7D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6D660-6EF0-5046-AD80-8667B382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4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- white frame - ad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D906EC-B024-484B-92E6-4EBDE95DAF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1" y="0"/>
            <a:ext cx="12172949" cy="6858000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7pPr>
              <a:defRPr sz="1200"/>
            </a:lvl7pPr>
            <a:lvl9pPr>
              <a:lnSpc>
                <a:spcPct val="100000"/>
              </a:lnSpc>
              <a:spcBef>
                <a:spcPts val="600"/>
              </a:spcBef>
              <a:defRPr sz="1200">
                <a:solidFill>
                  <a:srgbClr val="0086A5"/>
                </a:solidFill>
              </a:defRPr>
            </a:lvl9pPr>
          </a:lstStyle>
          <a:p>
            <a:pPr marL="2215277" marR="0" lvl="8" indent="0" defTabSz="91440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109E5-8843-4322-8254-7D6B0AAC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3" y="0"/>
            <a:ext cx="12211053" cy="687946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94C123-C3D6-477D-8C14-D57BD542F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31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896C8-11B8-D943-94E6-D23AE808E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" y="1386294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1448C5-B485-4568-9DCD-BD231DC3C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6674" y="232515"/>
            <a:ext cx="11691039" cy="6392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FA799-1FE8-E44E-B67B-91A55CAA6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07231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j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9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73DA-E78F-4CF8-9A8F-9A842A6B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/>
          <a:stretch/>
        </p:blipFill>
        <p:spPr>
          <a:xfrm flipH="1">
            <a:off x="267961" y="234936"/>
            <a:ext cx="11675684" cy="638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9F28C-6AAF-BB48-BE52-1D8FA738C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12136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646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or quo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4409547A-A2DC-4F07-A686-BFE94D9A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3" y="-1"/>
            <a:ext cx="12096210" cy="6812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C6D4C-AD3D-4E9C-AB9B-77713450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3" y="-22779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1424705"/>
            <a:ext cx="10392834" cy="9533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 or quote could go here if needed, in white or blue</a:t>
            </a:r>
          </a:p>
          <a:p>
            <a:pPr lvl="0"/>
            <a:r>
              <a:rPr lang="en-US" dirty="0"/>
              <a:t>To change this image. Go to the master slide and move the white border out of the way, change your picture and then place the white border around the picture.</a:t>
            </a:r>
          </a:p>
        </p:txBody>
      </p:sp>
    </p:spTree>
    <p:extLst>
      <p:ext uri="{BB962C8B-B14F-4D97-AF65-F5344CB8AC3E}">
        <p14:creationId xmlns:p14="http://schemas.microsoft.com/office/powerpoint/2010/main" val="4251713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25A45-6A00-4C0F-B082-1A1C725C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16936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09943"/>
            <a:ext cx="11701461" cy="491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1A85AC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202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FC59A9-7DBB-DB43-8DD4-673252244501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0CF4-9A34-4D91-AADB-8FCF9EF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18" y="1365681"/>
            <a:ext cx="10515600" cy="43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6FD1-AA26-4CBE-9EA5-9FD6F741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84" y="480288"/>
            <a:ext cx="10515600" cy="584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D966710-19FC-40BF-A030-F2E9DF723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AFFA-EF30-4E29-8C62-B3BC7778DB7B}"/>
              </a:ext>
            </a:extLst>
          </p:cNvPr>
          <p:cNvSpPr txBox="1"/>
          <p:nvPr userDrawn="1"/>
        </p:nvSpPr>
        <p:spPr>
          <a:xfrm>
            <a:off x="6166395" y="6110513"/>
            <a:ext cx="184731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2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70" r:id="rId4"/>
    <p:sldLayoutId id="2147483671" r:id="rId5"/>
    <p:sldLayoutId id="2147483697" r:id="rId6"/>
    <p:sldLayoutId id="2147483698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700" r:id="rId13"/>
    <p:sldLayoutId id="2147483699" r:id="rId14"/>
    <p:sldLayoutId id="2147483682" r:id="rId15"/>
    <p:sldLayoutId id="214748370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hf hdr="0" ftr="0" dt="0"/>
  <p:txStyles>
    <p:titleStyle>
      <a:lvl1pPr eaLnBrk="1" hangingPunct="1">
        <a:defRPr sz="3196" b="1">
          <a:solidFill>
            <a:schemeClr val="tx2"/>
          </a:solidFill>
          <a:latin typeface="+mn-lt"/>
          <a:ea typeface="Sharp Sans Extrabold" pitchFamily="2" charset="0"/>
          <a:cs typeface="Sharp Sans Extrabold" pitchFamily="2" charset="0"/>
        </a:defRPr>
      </a:lvl1pPr>
    </p:titleStyle>
    <p:bodyStyle>
      <a:lvl1pPr marL="0" eaLnBrk="1" hangingPunct="1">
        <a:lnSpc>
          <a:spcPct val="150000"/>
        </a:lnSpc>
        <a:spcBef>
          <a:spcPts val="799"/>
        </a:spcBef>
        <a:defRPr sz="2100" b="1">
          <a:solidFill>
            <a:srgbClr val="008FBE"/>
          </a:solidFill>
          <a:latin typeface="+mn-lt"/>
          <a:ea typeface="Sharp Sans" pitchFamily="2" charset="0"/>
          <a:cs typeface="Sharp Sans" pitchFamily="2" charset="0"/>
        </a:defRPr>
      </a:lvl1pPr>
      <a:lvl2pPr marL="382652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1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2pPr>
      <a:lvl3pPr marL="813928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3pPr>
      <a:lvl4pPr marL="1211267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4pPr>
      <a:lvl5pPr marL="1488175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909" eaLnBrk="1" hangingPunct="1">
        <a:defRPr>
          <a:latin typeface="+mn-lt"/>
          <a:ea typeface="+mn-ea"/>
          <a:cs typeface="+mn-cs"/>
        </a:defRPr>
      </a:lvl2pPr>
      <a:lvl3pPr marL="553819" eaLnBrk="1" hangingPunct="1">
        <a:defRPr>
          <a:latin typeface="+mn-lt"/>
          <a:ea typeface="+mn-ea"/>
          <a:cs typeface="+mn-cs"/>
        </a:defRPr>
      </a:lvl3pPr>
      <a:lvl4pPr marL="830729" eaLnBrk="1" hangingPunct="1">
        <a:defRPr>
          <a:latin typeface="+mn-lt"/>
          <a:ea typeface="+mn-ea"/>
          <a:cs typeface="+mn-cs"/>
        </a:defRPr>
      </a:lvl4pPr>
      <a:lvl5pPr marL="1107638" eaLnBrk="1" hangingPunct="1">
        <a:defRPr>
          <a:latin typeface="+mn-lt"/>
          <a:ea typeface="+mn-ea"/>
          <a:cs typeface="+mn-cs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74" userDrawn="1">
          <p15:clr>
            <a:srgbClr val="F26B43"/>
          </p15:clr>
        </p15:guide>
        <p15:guide id="5" pos="609" userDrawn="1">
          <p15:clr>
            <a:srgbClr val="F26B43"/>
          </p15:clr>
        </p15:guide>
        <p15:guide id="9" orient="horz" pos="1578" userDrawn="1">
          <p15:clr>
            <a:srgbClr val="F26B43"/>
          </p15:clr>
        </p15:guide>
        <p15:guide id="13" orient="horz" pos="10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7F9FB-6CA2-4597-A8CD-F2F28ED6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665" y="727073"/>
            <a:ext cx="11799065" cy="604830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_______ (254) 206-2572</a:t>
            </a:r>
            <a:r>
              <a:rPr lang="en-US" sz="18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record attendance for this CME session.</a:t>
            </a:r>
            <a:br>
              <a:rPr lang="en-US" sz="18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 is open 15 minutes before the session and will close 7 days after the session ends.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PRESENTS</a:t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Carlos </a:t>
            </a:r>
            <a:r>
              <a:rPr lang="en-US" dirty="0">
                <a:solidFill>
                  <a:schemeClr val="tx1"/>
                </a:solidFill>
              </a:rPr>
              <a:t>A. Tirado, Ph.D., </a:t>
            </a:r>
            <a:r>
              <a:rPr lang="en-US" dirty="0" smtClean="0">
                <a:solidFill>
                  <a:schemeClr val="tx1"/>
                </a:solidFill>
              </a:rPr>
              <a:t>FACMGG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sz="1400" i="1" dirty="0" smtClean="0">
                <a:solidFill>
                  <a:schemeClr val="tx1"/>
                </a:solidFill>
              </a:rPr>
              <a:t>The </a:t>
            </a:r>
            <a:r>
              <a:rPr lang="en-US" sz="1400" i="1" dirty="0">
                <a:solidFill>
                  <a:schemeClr val="tx1"/>
                </a:solidFill>
              </a:rPr>
              <a:t>importance of </a:t>
            </a:r>
            <a:r>
              <a:rPr lang="en-US" sz="1400" i="1" dirty="0">
                <a:solidFill>
                  <a:schemeClr val="tx1"/>
                </a:solidFill>
              </a:rPr>
              <a:t>cytogenomic tools for the prognosis and treatment of </a:t>
            </a:r>
            <a:r>
              <a:rPr lang="en-US" sz="1400" i="1" dirty="0" err="1">
                <a:solidFill>
                  <a:schemeClr val="tx1"/>
                </a:solidFill>
              </a:rPr>
              <a:t>hematolo</a:t>
            </a:r>
            <a:r>
              <a:rPr lang="en-US" sz="1400" i="1" dirty="0">
                <a:solidFill>
                  <a:schemeClr val="tx1"/>
                </a:solidFill>
              </a:rPr>
              <a:t>-oncologic </a:t>
            </a:r>
            <a:r>
              <a:rPr lang="en-US" sz="1400" i="1" dirty="0" smtClean="0">
                <a:solidFill>
                  <a:schemeClr val="tx1"/>
                </a:solidFill>
              </a:rPr>
              <a:t>disease</a:t>
            </a:r>
            <a:r>
              <a:rPr lang="en-US" sz="1400" b="0" i="1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28, </a:t>
            </a:r>
            <a:r>
              <a:rPr lang="en-US" sz="16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1600" kern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kern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12:00 pm– 1:00 </a:t>
            </a:r>
            <a:r>
              <a:rPr lang="en-US" sz="1600" kern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br>
              <a:rPr lang="en-US" sz="1600" kern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kern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 Richardson Auditorium</a:t>
            </a:r>
            <a:r>
              <a:rPr lang="en-US" sz="1600" kern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kern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kern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Temple, TX</a:t>
            </a:r>
            <a:endParaRPr lang="en-US" sz="1600" kern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0" dirty="0" smtClean="0">
                <a:solidFill>
                  <a:schemeClr val="tx1"/>
                </a:solidFill>
              </a:rPr>
              <a:t>OBJECTIVES</a:t>
            </a:r>
            <a:r>
              <a:rPr lang="en-US" sz="900" b="0" dirty="0">
                <a:solidFill>
                  <a:schemeClr val="tx1"/>
                </a:solidFill>
              </a:rPr>
              <a:t>:   Upon completion of this activity, the participant should be able </a:t>
            </a:r>
            <a:r>
              <a:rPr lang="en-US" sz="900" b="0" dirty="0" smtClean="0">
                <a:solidFill>
                  <a:schemeClr val="tx1"/>
                </a:solidFill>
              </a:rPr>
              <a:t>to:</a:t>
            </a:r>
            <a:br>
              <a:rPr lang="en-US" sz="900" b="0" dirty="0" smtClean="0">
                <a:solidFill>
                  <a:schemeClr val="tx1"/>
                </a:solidFill>
              </a:rPr>
            </a:br>
            <a:r>
              <a:rPr lang="en-US" sz="900" b="0" dirty="0" smtClean="0">
                <a:solidFill>
                  <a:schemeClr val="tx1"/>
                </a:solidFill>
              </a:rPr>
              <a:t>1. Review </a:t>
            </a:r>
            <a:r>
              <a:rPr lang="en-US" sz="900" b="0" dirty="0">
                <a:solidFill>
                  <a:schemeClr val="tx1"/>
                </a:solidFill>
              </a:rPr>
              <a:t>common terminology used in Cancer Cytogenetics and will be familiarized with common terminology used in Cancer Cytogenetics </a:t>
            </a:r>
            <a:r>
              <a:rPr lang="en-US" sz="900" b="0" dirty="0" smtClean="0">
                <a:solidFill>
                  <a:schemeClr val="tx1"/>
                </a:solidFill>
              </a:rPr>
              <a:t/>
            </a:r>
            <a:br>
              <a:rPr lang="en-US" sz="900" b="0" dirty="0" smtClean="0">
                <a:solidFill>
                  <a:schemeClr val="tx1"/>
                </a:solidFill>
              </a:rPr>
            </a:br>
            <a:r>
              <a:rPr lang="en-US" sz="900" b="0" dirty="0" smtClean="0">
                <a:solidFill>
                  <a:schemeClr val="tx1"/>
                </a:solidFill>
              </a:rPr>
              <a:t>2. Identify </a:t>
            </a:r>
            <a:r>
              <a:rPr lang="en-US" sz="900" b="0" dirty="0">
                <a:solidFill>
                  <a:schemeClr val="tx1"/>
                </a:solidFill>
              </a:rPr>
              <a:t>abnormalities with prognostic </a:t>
            </a:r>
            <a:r>
              <a:rPr lang="en-US" sz="900" b="0" dirty="0" smtClean="0">
                <a:solidFill>
                  <a:schemeClr val="tx1"/>
                </a:solidFill>
              </a:rPr>
              <a:t>significance</a:t>
            </a:r>
            <a:br>
              <a:rPr lang="en-US" sz="900" b="0" dirty="0" smtClean="0">
                <a:solidFill>
                  <a:schemeClr val="tx1"/>
                </a:solidFill>
              </a:rPr>
            </a:br>
            <a:r>
              <a:rPr lang="en-US" sz="900" b="0" dirty="0" smtClean="0">
                <a:solidFill>
                  <a:schemeClr val="tx1"/>
                </a:solidFill>
              </a:rPr>
              <a:t>3. Recognize </a:t>
            </a:r>
            <a:r>
              <a:rPr lang="en-US" sz="900" b="0" dirty="0">
                <a:solidFill>
                  <a:schemeClr val="tx1"/>
                </a:solidFill>
              </a:rPr>
              <a:t>chromosomal abnormalities in hematological malignancies and </a:t>
            </a:r>
            <a:r>
              <a:rPr lang="en-US" sz="900" b="0" dirty="0" smtClean="0">
                <a:solidFill>
                  <a:schemeClr val="tx1"/>
                </a:solidFill>
              </a:rPr>
              <a:t>cancer</a:t>
            </a:r>
            <a:br>
              <a:rPr lang="en-US" sz="900" b="0" dirty="0" smtClean="0">
                <a:solidFill>
                  <a:schemeClr val="tx1"/>
                </a:solidFill>
              </a:rPr>
            </a:br>
            <a:r>
              <a:rPr lang="en-US" sz="900" b="0" dirty="0" smtClean="0">
                <a:solidFill>
                  <a:schemeClr val="tx1"/>
                </a:solidFill>
              </a:rPr>
              <a:t>4. Discuss </a:t>
            </a:r>
            <a:r>
              <a:rPr lang="en-US" sz="900" b="0" dirty="0">
                <a:solidFill>
                  <a:schemeClr val="tx1"/>
                </a:solidFill>
              </a:rPr>
              <a:t>the importance of Cytogenetics in </a:t>
            </a:r>
            <a:r>
              <a:rPr lang="en-US" sz="900" b="0" dirty="0" smtClean="0">
                <a:solidFill>
                  <a:schemeClr val="tx1"/>
                </a:solidFill>
              </a:rPr>
              <a:t>medicine</a:t>
            </a:r>
            <a:br>
              <a:rPr lang="en-US" sz="900" b="0" dirty="0" smtClean="0">
                <a:solidFill>
                  <a:schemeClr val="tx1"/>
                </a:solidFill>
              </a:rPr>
            </a:br>
            <a:r>
              <a:rPr lang="en-US" sz="900" b="0" dirty="0" smtClean="0">
                <a:solidFill>
                  <a:schemeClr val="tx1"/>
                </a:solidFill>
              </a:rPr>
              <a:t/>
            </a:r>
            <a:br>
              <a:rPr lang="en-US" sz="900" b="0" dirty="0" smtClean="0">
                <a:solidFill>
                  <a:schemeClr val="tx1"/>
                </a:solidFill>
              </a:rPr>
            </a:br>
            <a:r>
              <a:rPr lang="en-US" sz="900" b="0" dirty="0">
                <a:solidFill>
                  <a:schemeClr val="tx1"/>
                </a:solidFill>
              </a:rPr>
              <a:t> </a:t>
            </a:r>
            <a:r>
              <a:rPr lang="en-US" sz="900" b="0" dirty="0" smtClean="0">
                <a:solidFill>
                  <a:schemeClr val="tx1"/>
                </a:solidFill>
              </a:rPr>
              <a:t>FACULTY </a:t>
            </a:r>
            <a:r>
              <a:rPr lang="en-US" sz="900" b="0" dirty="0">
                <a:solidFill>
                  <a:schemeClr val="tx1"/>
                </a:solidFill>
              </a:rPr>
              <a:t>DISCLOSURE: Carlos A. Tirado, Ph.D., FACMGG does not have a relevant financial interest or affiliation with any entity producing, marketing, re-selling, or distributing health care goods or services consumed by, or used on, patients.  </a:t>
            </a:r>
            <a:r>
              <a:rPr lang="en-US" sz="900" b="0" dirty="0" smtClean="0">
                <a:solidFill>
                  <a:schemeClr val="tx1"/>
                </a:solidFill>
              </a:rPr>
              <a:t/>
            </a:r>
            <a:br>
              <a:rPr lang="en-US" sz="900" b="0" dirty="0" smtClean="0">
                <a:solidFill>
                  <a:schemeClr val="tx1"/>
                </a:solidFill>
              </a:rPr>
            </a:br>
            <a:r>
              <a:rPr lang="en-US" sz="900" b="0" dirty="0" smtClean="0">
                <a:solidFill>
                  <a:schemeClr val="tx1"/>
                </a:solidFill>
              </a:rPr>
              <a:t/>
            </a:r>
            <a:br>
              <a:rPr lang="en-US" sz="900" b="0" dirty="0" smtClean="0">
                <a:solidFill>
                  <a:schemeClr val="tx1"/>
                </a:solidFill>
              </a:rPr>
            </a:br>
            <a:r>
              <a:rPr lang="en-US" sz="900" b="0" dirty="0">
                <a:solidFill>
                  <a:schemeClr val="tx1"/>
                </a:solidFill>
              </a:rPr>
              <a:t> </a:t>
            </a:r>
            <a:r>
              <a:rPr lang="en-US" sz="900" b="0" dirty="0" smtClean="0">
                <a:solidFill>
                  <a:schemeClr val="tx1"/>
                </a:solidFill>
              </a:rPr>
              <a:t>PLANNERS </a:t>
            </a:r>
            <a:r>
              <a:rPr lang="en-US" sz="900" b="0" dirty="0">
                <a:solidFill>
                  <a:schemeClr val="tx1"/>
                </a:solidFill>
              </a:rPr>
              <a:t>DISCLOSURES:  Carlos A. Tirado, Ph.D., FACMGG and Michelle Montez do not have a relevant financial interest or affiliation with any entity producing, marketing, re-selling, or distributing health care goods or services consumed by, or used on, patients</a:t>
            </a:r>
            <a:r>
              <a:rPr lang="en-US" sz="900" b="0" dirty="0" smtClean="0">
                <a:solidFill>
                  <a:schemeClr val="tx1"/>
                </a:solidFill>
              </a:rPr>
              <a:t>. </a:t>
            </a:r>
            <a:br>
              <a:rPr lang="en-US" sz="900" b="0" dirty="0" smtClean="0">
                <a:solidFill>
                  <a:schemeClr val="tx1"/>
                </a:solidFill>
              </a:rPr>
            </a:br>
            <a:r>
              <a:rPr lang="en-US" sz="900" b="0" dirty="0" smtClean="0">
                <a:solidFill>
                  <a:schemeClr val="tx1"/>
                </a:solidFill>
              </a:rPr>
              <a:t/>
            </a:r>
            <a:br>
              <a:rPr lang="en-US" sz="900" b="0" dirty="0" smtClean="0">
                <a:solidFill>
                  <a:schemeClr val="tx1"/>
                </a:solidFill>
              </a:rPr>
            </a:br>
            <a:r>
              <a:rPr lang="en-US" sz="900" b="0" dirty="0" smtClean="0">
                <a:solidFill>
                  <a:schemeClr val="tx1"/>
                </a:solidFill>
              </a:rPr>
              <a:t>ACCREDITATION</a:t>
            </a:r>
            <a:r>
              <a:rPr lang="en-US" sz="900" b="0" dirty="0">
                <a:solidFill>
                  <a:schemeClr val="tx1"/>
                </a:solidFill>
              </a:rPr>
              <a:t>: The A. Webb Roberts Center for Continuing Medical Education of Baylor Scott &amp; White Health is accredited by the Accreditation Council for Continuing Medical Education (ACCME) to provide continuing medical education for </a:t>
            </a:r>
            <a:r>
              <a:rPr lang="en-US" sz="900" b="0" dirty="0" smtClean="0">
                <a:solidFill>
                  <a:schemeClr val="tx1"/>
                </a:solidFill>
              </a:rPr>
              <a:t>physicians.</a:t>
            </a:r>
            <a:br>
              <a:rPr lang="en-US" sz="900" b="0" dirty="0" smtClean="0">
                <a:solidFill>
                  <a:schemeClr val="tx1"/>
                </a:solidFill>
              </a:rPr>
            </a:br>
            <a:r>
              <a:rPr lang="en-US" sz="900" b="0" dirty="0" smtClean="0">
                <a:solidFill>
                  <a:schemeClr val="tx1"/>
                </a:solidFill>
              </a:rPr>
              <a:t/>
            </a:r>
            <a:br>
              <a:rPr lang="en-US" sz="900" b="0" dirty="0" smtClean="0">
                <a:solidFill>
                  <a:schemeClr val="tx1"/>
                </a:solidFill>
              </a:rPr>
            </a:br>
            <a:r>
              <a:rPr lang="en-US" sz="900" b="0" dirty="0" smtClean="0">
                <a:solidFill>
                  <a:schemeClr val="tx1"/>
                </a:solidFill>
              </a:rPr>
              <a:t>DESIGNATION</a:t>
            </a:r>
            <a:r>
              <a:rPr lang="en-US" sz="900" b="0" dirty="0">
                <a:solidFill>
                  <a:schemeClr val="tx1"/>
                </a:solidFill>
              </a:rPr>
              <a:t>: The A. </a:t>
            </a:r>
            <a:r>
              <a:rPr lang="en-US" sz="900" b="0" dirty="0">
                <a:solidFill>
                  <a:schemeClr val="tx1"/>
                </a:solidFill>
              </a:rPr>
              <a:t>Webb Roberts Center for Continuing Medical Education of Baylor Scott &amp; White Health designates this live activity for a maximum of 1.00 </a:t>
            </a:r>
            <a:r>
              <a:rPr lang="en-US" sz="900" b="0" i="1" dirty="0">
                <a:solidFill>
                  <a:schemeClr val="tx1"/>
                </a:solidFill>
              </a:rPr>
              <a:t>AMA PRA Category 1 Credit </a:t>
            </a:r>
            <a:r>
              <a:rPr lang="en-US" sz="900" b="0" dirty="0">
                <a:solidFill>
                  <a:schemeClr val="tx1"/>
                </a:solidFill>
              </a:rPr>
              <a:t>™. Physicians should claim only the credit commensurate with the extent of their participation in the activity.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900" b="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5FC6B4-4693-44D2-AD9B-DFAA5AF5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70" y="14860"/>
            <a:ext cx="12015730" cy="712213"/>
          </a:xfrm>
          <a:solidFill>
            <a:srgbClr val="FFB71B"/>
          </a:solidFill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Temple </a:t>
            </a:r>
            <a:r>
              <a:rPr lang="en-US" sz="32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Clinical Pathology</a:t>
            </a:r>
            <a:endParaRPr lang="en-US" sz="3200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24318"/>
      </p:ext>
    </p:extLst>
  </p:cSld>
  <p:clrMapOvr>
    <a:masterClrMapping/>
  </p:clrMapOvr>
</p:sld>
</file>

<file path=ppt/theme/theme1.xml><?xml version="1.0" encoding="utf-8"?>
<a:theme xmlns:a="http://schemas.openxmlformats.org/drawingml/2006/main" name="1_BSWH_BRAND">
  <a:themeElements>
    <a:clrScheme name="BSW">
      <a:dk1>
        <a:sysClr val="windowText" lastClr="000000"/>
      </a:dk1>
      <a:lt1>
        <a:sysClr val="window" lastClr="FFFFFF"/>
      </a:lt1>
      <a:dk2>
        <a:srgbClr val="54585A"/>
      </a:dk2>
      <a:lt2>
        <a:srgbClr val="C7C9C7"/>
      </a:lt2>
      <a:accent1>
        <a:srgbClr val="0090BA"/>
      </a:accent1>
      <a:accent2>
        <a:srgbClr val="FEBC11"/>
      </a:accent2>
      <a:accent3>
        <a:srgbClr val="17479E"/>
      </a:accent3>
      <a:accent4>
        <a:srgbClr val="009B77"/>
      </a:accent4>
      <a:accent5>
        <a:srgbClr val="C8102E"/>
      </a:accent5>
      <a:accent6>
        <a:srgbClr val="671E75"/>
      </a:accent6>
      <a:hlink>
        <a:srgbClr val="0F4B9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MCD_Template_Sharp Sans" id="{F11FCDA9-B03C-454B-885C-16B6586A6CE2}" vid="{7761CB45-5B0A-41B7-92D7-0B3E2205C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BSWMCD_Template_Sharp Sans</Template>
  <TotalTime>29260</TotalTime>
  <Words>340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Sharp Sans</vt:lpstr>
      <vt:lpstr>Sharp Sans Extrabold</vt:lpstr>
      <vt:lpstr>Sharp Sans Medium</vt:lpstr>
      <vt:lpstr>Times New Roman</vt:lpstr>
      <vt:lpstr>1_BSWH_BRAND</vt:lpstr>
      <vt:lpstr>Temple Department of Clinical Pathology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</dc:title>
  <dc:creator>Chris Dupree</dc:creator>
  <cp:lastModifiedBy>Snyder, Patricia A</cp:lastModifiedBy>
  <cp:revision>637</cp:revision>
  <cp:lastPrinted>2020-08-06T18:08:32Z</cp:lastPrinted>
  <dcterms:created xsi:type="dcterms:W3CDTF">2018-05-01T22:05:40Z</dcterms:created>
  <dcterms:modified xsi:type="dcterms:W3CDTF">2021-05-06T15:41:18Z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2018-05-01T00:00:00Z</vt:filetime>
  </property>
</Properties>
</file>