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3"/>
  </p:notesMasterIdLst>
  <p:handoutMasterIdLst>
    <p:handoutMasterId r:id="rId54"/>
  </p:handoutMasterIdLst>
  <p:sldIdLst>
    <p:sldId id="257" r:id="rId2"/>
    <p:sldId id="302" r:id="rId3"/>
    <p:sldId id="301" r:id="rId4"/>
    <p:sldId id="266" r:id="rId5"/>
    <p:sldId id="272" r:id="rId6"/>
    <p:sldId id="273" r:id="rId7"/>
    <p:sldId id="303" r:id="rId8"/>
    <p:sldId id="311" r:id="rId9"/>
    <p:sldId id="304" r:id="rId10"/>
    <p:sldId id="305" r:id="rId11"/>
    <p:sldId id="306" r:id="rId12"/>
    <p:sldId id="307" r:id="rId13"/>
    <p:sldId id="312" r:id="rId14"/>
    <p:sldId id="308" r:id="rId15"/>
    <p:sldId id="315" r:id="rId16"/>
    <p:sldId id="313" r:id="rId17"/>
    <p:sldId id="316" r:id="rId18"/>
    <p:sldId id="314" r:id="rId19"/>
    <p:sldId id="282" r:id="rId20"/>
    <p:sldId id="317" r:id="rId21"/>
    <p:sldId id="286" r:id="rId22"/>
    <p:sldId id="318" r:id="rId23"/>
    <p:sldId id="319" r:id="rId24"/>
    <p:sldId id="320" r:id="rId25"/>
    <p:sldId id="321" r:id="rId26"/>
    <p:sldId id="322" r:id="rId27"/>
    <p:sldId id="323" r:id="rId28"/>
    <p:sldId id="324" r:id="rId29"/>
    <p:sldId id="325" r:id="rId30"/>
    <p:sldId id="328" r:id="rId31"/>
    <p:sldId id="326" r:id="rId32"/>
    <p:sldId id="327" r:id="rId33"/>
    <p:sldId id="329" r:id="rId34"/>
    <p:sldId id="330" r:id="rId35"/>
    <p:sldId id="332" r:id="rId36"/>
    <p:sldId id="333" r:id="rId37"/>
    <p:sldId id="334" r:id="rId38"/>
    <p:sldId id="335" r:id="rId39"/>
    <p:sldId id="336" r:id="rId40"/>
    <p:sldId id="337" r:id="rId41"/>
    <p:sldId id="338" r:id="rId42"/>
    <p:sldId id="339" r:id="rId43"/>
    <p:sldId id="344" r:id="rId44"/>
    <p:sldId id="343" r:id="rId45"/>
    <p:sldId id="345" r:id="rId46"/>
    <p:sldId id="346" r:id="rId47"/>
    <p:sldId id="347" r:id="rId48"/>
    <p:sldId id="340" r:id="rId49"/>
    <p:sldId id="341" r:id="rId50"/>
    <p:sldId id="348" r:id="rId51"/>
    <p:sldId id="349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21" autoAdjust="0"/>
    <p:restoredTop sz="93810" autoAdjust="0"/>
  </p:normalViewPr>
  <p:slideViewPr>
    <p:cSldViewPr snapToGrid="0" showGuides="1">
      <p:cViewPr varScale="1">
        <p:scale>
          <a:sx n="107" d="100"/>
          <a:sy n="107" d="100"/>
        </p:scale>
        <p:origin x="462" y="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249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3187" y="3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CAAC74A-664E-43D3-859E-B35855730DB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10C658-31F9-4A67-8267-E3463B262A3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AD794A-17F4-48F7-A14F-39DCAE091952}" type="datetimeFigureOut">
              <a:rPr lang="en-US" smtClean="0"/>
              <a:t>7/11/2024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7BBBF1-3A7A-4F4B-8592-578ABE65B71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02F046-B531-4374-9A89-AC21BCA06E1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2DFAA7-D3C3-4D01-9299-453E25D16D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5273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4C6A87-CC60-415C-BFEE-13D1CAD6861A}" type="datetimeFigureOut">
              <a:rPr lang="en-US" smtClean="0"/>
              <a:t>7/11/2024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C51814-3B91-4036-94D2-3977634EE2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625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51814-3B91-4036-94D2-3977634EE21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8711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4481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4A5F51-C7E6-44CC-ADF3-1C83AA35D0DC}"/>
              </a:ext>
            </a:extLst>
          </p:cNvPr>
          <p:cNvSpPr/>
          <p:nvPr userDrawn="1"/>
        </p:nvSpPr>
        <p:spPr>
          <a:xfrm>
            <a:off x="0" y="4448175"/>
            <a:ext cx="12192000" cy="240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5" y="4551363"/>
            <a:ext cx="11520488" cy="1176337"/>
          </a:xfrm>
        </p:spPr>
        <p:txBody>
          <a:bodyPr anchor="ctr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475" y="5830888"/>
            <a:ext cx="11520488" cy="5508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810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476250"/>
            <a:ext cx="5165724" cy="2557463"/>
          </a:xfrm>
        </p:spPr>
        <p:txBody>
          <a:bodyPr anchor="ctr"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476250"/>
            <a:ext cx="5795963" cy="25574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6" y="3233941"/>
            <a:ext cx="11520486" cy="2966833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4979D5-6F1E-40A2-9A8E-8C5AE1AA3B62}"/>
              </a:ext>
            </a:extLst>
          </p:cNvPr>
          <p:cNvSpPr/>
          <p:nvPr userDrawn="1"/>
        </p:nvSpPr>
        <p:spPr>
          <a:xfrm>
            <a:off x="0" y="476250"/>
            <a:ext cx="165100" cy="25574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79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4979D5-6F1E-40A2-9A8E-8C5AE1AA3B62}"/>
              </a:ext>
            </a:extLst>
          </p:cNvPr>
          <p:cNvSpPr/>
          <p:nvPr userDrawn="1"/>
        </p:nvSpPr>
        <p:spPr>
          <a:xfrm>
            <a:off x="0" y="0"/>
            <a:ext cx="513805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9197" y="1296176"/>
            <a:ext cx="5272764" cy="1551573"/>
          </a:xfr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9198" y="3073967"/>
            <a:ext cx="5272764" cy="25574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17601" y="1016000"/>
            <a:ext cx="5138058" cy="49784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306EB3B-6A54-45E7-B23D-F9515CC15D12}"/>
              </a:ext>
            </a:extLst>
          </p:cNvPr>
          <p:cNvSpPr/>
          <p:nvPr userDrawn="1"/>
        </p:nvSpPr>
        <p:spPr>
          <a:xfrm>
            <a:off x="0" y="5994400"/>
            <a:ext cx="4093029" cy="863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110354-15BA-4B22-B7CF-3D5BFA5C722D}"/>
              </a:ext>
            </a:extLst>
          </p:cNvPr>
          <p:cNvSpPr/>
          <p:nvPr userDrawn="1"/>
        </p:nvSpPr>
        <p:spPr>
          <a:xfrm>
            <a:off x="2162630" y="873210"/>
            <a:ext cx="4093029" cy="13857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3572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783831"/>
            <a:ext cx="3111954" cy="3290338"/>
          </a:xfrm>
        </p:spPr>
        <p:txBody>
          <a:bodyPr anchor="ctr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9370" y="1783832"/>
            <a:ext cx="4402592" cy="3290338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114" y="0"/>
            <a:ext cx="3628571" cy="68580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16C293-C1E0-4EA5-BDE5-D226D72FC08B}"/>
              </a:ext>
            </a:extLst>
          </p:cNvPr>
          <p:cNvSpPr/>
          <p:nvPr userDrawn="1"/>
        </p:nvSpPr>
        <p:spPr>
          <a:xfrm>
            <a:off x="371475" y="5297714"/>
            <a:ext cx="3111954" cy="156028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770C08-8FFF-4293-8E7D-DBFEE4E3E443}"/>
              </a:ext>
            </a:extLst>
          </p:cNvPr>
          <p:cNvSpPr/>
          <p:nvPr userDrawn="1"/>
        </p:nvSpPr>
        <p:spPr>
          <a:xfrm>
            <a:off x="7489370" y="0"/>
            <a:ext cx="4402593" cy="156028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46206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93C6CC-9D8D-4981-8106-72C617756BD8}"/>
              </a:ext>
            </a:extLst>
          </p:cNvPr>
          <p:cNvSpPr/>
          <p:nvPr userDrawn="1"/>
        </p:nvSpPr>
        <p:spPr>
          <a:xfrm>
            <a:off x="0" y="1389743"/>
            <a:ext cx="12192000" cy="407851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331584"/>
            <a:ext cx="10515600" cy="1500187"/>
          </a:xfrm>
        </p:spPr>
        <p:txBody>
          <a:bodyPr anchor="ctr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F2E6F7-3BE5-4484-A73E-3EFDB7348B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968071"/>
            <a:ext cx="10515600" cy="805542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19AEFA0-9379-4E32-9D66-976465036916}"/>
              </a:ext>
            </a:extLst>
          </p:cNvPr>
          <p:cNvSpPr/>
          <p:nvPr userDrawn="1"/>
        </p:nvSpPr>
        <p:spPr>
          <a:xfrm>
            <a:off x="371475" y="580571"/>
            <a:ext cx="1573439" cy="150018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FFB43B-30D9-4055-B912-4E3C85B03657}"/>
              </a:ext>
            </a:extLst>
          </p:cNvPr>
          <p:cNvSpPr/>
          <p:nvPr userDrawn="1"/>
        </p:nvSpPr>
        <p:spPr>
          <a:xfrm>
            <a:off x="7097486" y="5105274"/>
            <a:ext cx="4794477" cy="72596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814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93C6CC-9D8D-4981-8106-72C617756BD8}"/>
              </a:ext>
            </a:extLst>
          </p:cNvPr>
          <p:cNvSpPr/>
          <p:nvPr userDrawn="1"/>
        </p:nvSpPr>
        <p:spPr>
          <a:xfrm>
            <a:off x="0" y="0"/>
            <a:ext cx="6096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391EAACA-1322-4E60-917E-C7408F539D5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6" y="260350"/>
            <a:ext cx="11520488" cy="6009821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4750" y="3957831"/>
            <a:ext cx="9620250" cy="1500187"/>
          </a:xfrm>
        </p:spPr>
        <p:txBody>
          <a:bodyPr anchor="ctr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3296215-27AE-462B-9127-E1C932633896}"/>
              </a:ext>
            </a:extLst>
          </p:cNvPr>
          <p:cNvSpPr/>
          <p:nvPr userDrawn="1"/>
        </p:nvSpPr>
        <p:spPr>
          <a:xfrm>
            <a:off x="1093471" y="3843394"/>
            <a:ext cx="1722120" cy="1729060"/>
          </a:xfrm>
          <a:custGeom>
            <a:avLst/>
            <a:gdLst>
              <a:gd name="connsiteX0" fmla="*/ 0 w 2730500"/>
              <a:gd name="connsiteY0" fmla="*/ 0 h 2730500"/>
              <a:gd name="connsiteX1" fmla="*/ 2730500 w 2730500"/>
              <a:gd name="connsiteY1" fmla="*/ 0 h 2730500"/>
              <a:gd name="connsiteX2" fmla="*/ 2730500 w 2730500"/>
              <a:gd name="connsiteY2" fmla="*/ 672834 h 2730500"/>
              <a:gd name="connsiteX3" fmla="*/ 2606675 w 2730500"/>
              <a:gd name="connsiteY3" fmla="*/ 672834 h 2730500"/>
              <a:gd name="connsiteX4" fmla="*/ 2606675 w 2730500"/>
              <a:gd name="connsiteY4" fmla="*/ 116870 h 2730500"/>
              <a:gd name="connsiteX5" fmla="*/ 123826 w 2730500"/>
              <a:gd name="connsiteY5" fmla="*/ 116870 h 2730500"/>
              <a:gd name="connsiteX6" fmla="*/ 123826 w 2730500"/>
              <a:gd name="connsiteY6" fmla="*/ 2613630 h 2730500"/>
              <a:gd name="connsiteX7" fmla="*/ 2606675 w 2730500"/>
              <a:gd name="connsiteY7" fmla="*/ 2613630 h 2730500"/>
              <a:gd name="connsiteX8" fmla="*/ 2606675 w 2730500"/>
              <a:gd name="connsiteY8" fmla="*/ 2066205 h 2730500"/>
              <a:gd name="connsiteX9" fmla="*/ 2730500 w 2730500"/>
              <a:gd name="connsiteY9" fmla="*/ 2066205 h 2730500"/>
              <a:gd name="connsiteX10" fmla="*/ 2730500 w 2730500"/>
              <a:gd name="connsiteY10" fmla="*/ 2730500 h 2730500"/>
              <a:gd name="connsiteX11" fmla="*/ 0 w 2730500"/>
              <a:gd name="connsiteY11" fmla="*/ 2730500 h 273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30500" h="2730500">
                <a:moveTo>
                  <a:pt x="0" y="0"/>
                </a:moveTo>
                <a:lnTo>
                  <a:pt x="2730500" y="0"/>
                </a:lnTo>
                <a:lnTo>
                  <a:pt x="2730500" y="672834"/>
                </a:lnTo>
                <a:lnTo>
                  <a:pt x="2606675" y="672834"/>
                </a:lnTo>
                <a:lnTo>
                  <a:pt x="2606675" y="116870"/>
                </a:lnTo>
                <a:lnTo>
                  <a:pt x="123826" y="116870"/>
                </a:lnTo>
                <a:lnTo>
                  <a:pt x="123826" y="2613630"/>
                </a:lnTo>
                <a:lnTo>
                  <a:pt x="2606675" y="2613630"/>
                </a:lnTo>
                <a:lnTo>
                  <a:pt x="2606675" y="2066205"/>
                </a:lnTo>
                <a:lnTo>
                  <a:pt x="2730500" y="2066205"/>
                </a:lnTo>
                <a:lnTo>
                  <a:pt x="2730500" y="2730500"/>
                </a:lnTo>
                <a:lnTo>
                  <a:pt x="0" y="27305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74798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2DB7CFEB-6952-4BC3-B9E0-0C382490F9E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00675" y="260350"/>
            <a:ext cx="6499502" cy="5940425"/>
          </a:xfrm>
          <a:custGeom>
            <a:avLst/>
            <a:gdLst>
              <a:gd name="connsiteX0" fmla="*/ 4432576 w 6499502"/>
              <a:gd name="connsiteY0" fmla="*/ 4057650 h 5940425"/>
              <a:gd name="connsiteX1" fmla="*/ 6499502 w 6499502"/>
              <a:gd name="connsiteY1" fmla="*/ 4057650 h 5940425"/>
              <a:gd name="connsiteX2" fmla="*/ 6499502 w 6499502"/>
              <a:gd name="connsiteY2" fmla="*/ 5940425 h 5940425"/>
              <a:gd name="connsiteX3" fmla="*/ 4432576 w 6499502"/>
              <a:gd name="connsiteY3" fmla="*/ 5940425 h 5940425"/>
              <a:gd name="connsiteX4" fmla="*/ 2216288 w 6499502"/>
              <a:gd name="connsiteY4" fmla="*/ 4057650 h 5940425"/>
              <a:gd name="connsiteX5" fmla="*/ 4283214 w 6499502"/>
              <a:gd name="connsiteY5" fmla="*/ 4057650 h 5940425"/>
              <a:gd name="connsiteX6" fmla="*/ 4283214 w 6499502"/>
              <a:gd name="connsiteY6" fmla="*/ 5940425 h 5940425"/>
              <a:gd name="connsiteX7" fmla="*/ 2216288 w 6499502"/>
              <a:gd name="connsiteY7" fmla="*/ 5940425 h 5940425"/>
              <a:gd name="connsiteX8" fmla="*/ 0 w 6499502"/>
              <a:gd name="connsiteY8" fmla="*/ 4057650 h 5940425"/>
              <a:gd name="connsiteX9" fmla="*/ 2066926 w 6499502"/>
              <a:gd name="connsiteY9" fmla="*/ 4057650 h 5940425"/>
              <a:gd name="connsiteX10" fmla="*/ 2066926 w 6499502"/>
              <a:gd name="connsiteY10" fmla="*/ 5940425 h 5940425"/>
              <a:gd name="connsiteX11" fmla="*/ 0 w 6499502"/>
              <a:gd name="connsiteY11" fmla="*/ 5940425 h 5940425"/>
              <a:gd name="connsiteX12" fmla="*/ 4432576 w 6499502"/>
              <a:gd name="connsiteY12" fmla="*/ 2028825 h 5940425"/>
              <a:gd name="connsiteX13" fmla="*/ 6499502 w 6499502"/>
              <a:gd name="connsiteY13" fmla="*/ 2028825 h 5940425"/>
              <a:gd name="connsiteX14" fmla="*/ 6499502 w 6499502"/>
              <a:gd name="connsiteY14" fmla="*/ 3911600 h 5940425"/>
              <a:gd name="connsiteX15" fmla="*/ 4432576 w 6499502"/>
              <a:gd name="connsiteY15" fmla="*/ 3911600 h 5940425"/>
              <a:gd name="connsiteX16" fmla="*/ 2216288 w 6499502"/>
              <a:gd name="connsiteY16" fmla="*/ 2028825 h 5940425"/>
              <a:gd name="connsiteX17" fmla="*/ 4283214 w 6499502"/>
              <a:gd name="connsiteY17" fmla="*/ 2028825 h 5940425"/>
              <a:gd name="connsiteX18" fmla="*/ 4283214 w 6499502"/>
              <a:gd name="connsiteY18" fmla="*/ 3911600 h 5940425"/>
              <a:gd name="connsiteX19" fmla="*/ 2216288 w 6499502"/>
              <a:gd name="connsiteY19" fmla="*/ 3911600 h 5940425"/>
              <a:gd name="connsiteX20" fmla="*/ 0 w 6499502"/>
              <a:gd name="connsiteY20" fmla="*/ 2028825 h 5940425"/>
              <a:gd name="connsiteX21" fmla="*/ 2066926 w 6499502"/>
              <a:gd name="connsiteY21" fmla="*/ 2028825 h 5940425"/>
              <a:gd name="connsiteX22" fmla="*/ 2066926 w 6499502"/>
              <a:gd name="connsiteY22" fmla="*/ 3911600 h 5940425"/>
              <a:gd name="connsiteX23" fmla="*/ 0 w 6499502"/>
              <a:gd name="connsiteY23" fmla="*/ 3911600 h 5940425"/>
              <a:gd name="connsiteX24" fmla="*/ 4432576 w 6499502"/>
              <a:gd name="connsiteY24" fmla="*/ 0 h 5940425"/>
              <a:gd name="connsiteX25" fmla="*/ 6499502 w 6499502"/>
              <a:gd name="connsiteY25" fmla="*/ 0 h 5940425"/>
              <a:gd name="connsiteX26" fmla="*/ 6499502 w 6499502"/>
              <a:gd name="connsiteY26" fmla="*/ 1882775 h 5940425"/>
              <a:gd name="connsiteX27" fmla="*/ 4432576 w 6499502"/>
              <a:gd name="connsiteY27" fmla="*/ 1882775 h 5940425"/>
              <a:gd name="connsiteX28" fmla="*/ 2216288 w 6499502"/>
              <a:gd name="connsiteY28" fmla="*/ 0 h 5940425"/>
              <a:gd name="connsiteX29" fmla="*/ 4283214 w 6499502"/>
              <a:gd name="connsiteY29" fmla="*/ 0 h 5940425"/>
              <a:gd name="connsiteX30" fmla="*/ 4283214 w 6499502"/>
              <a:gd name="connsiteY30" fmla="*/ 1882775 h 5940425"/>
              <a:gd name="connsiteX31" fmla="*/ 2216288 w 6499502"/>
              <a:gd name="connsiteY31" fmla="*/ 1882775 h 5940425"/>
              <a:gd name="connsiteX32" fmla="*/ 0 w 6499502"/>
              <a:gd name="connsiteY32" fmla="*/ 0 h 5940425"/>
              <a:gd name="connsiteX33" fmla="*/ 2066926 w 6499502"/>
              <a:gd name="connsiteY33" fmla="*/ 0 h 5940425"/>
              <a:gd name="connsiteX34" fmla="*/ 2066926 w 6499502"/>
              <a:gd name="connsiteY34" fmla="*/ 1882775 h 5940425"/>
              <a:gd name="connsiteX35" fmla="*/ 0 w 6499502"/>
              <a:gd name="connsiteY35" fmla="*/ 1882775 h 594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499502" h="5940425">
                <a:moveTo>
                  <a:pt x="4432576" y="4057650"/>
                </a:moveTo>
                <a:lnTo>
                  <a:pt x="6499502" y="4057650"/>
                </a:lnTo>
                <a:lnTo>
                  <a:pt x="6499502" y="5940425"/>
                </a:lnTo>
                <a:lnTo>
                  <a:pt x="4432576" y="5940425"/>
                </a:lnTo>
                <a:close/>
                <a:moveTo>
                  <a:pt x="2216288" y="4057650"/>
                </a:moveTo>
                <a:lnTo>
                  <a:pt x="4283214" y="4057650"/>
                </a:lnTo>
                <a:lnTo>
                  <a:pt x="4283214" y="5940425"/>
                </a:lnTo>
                <a:lnTo>
                  <a:pt x="2216288" y="5940425"/>
                </a:lnTo>
                <a:close/>
                <a:moveTo>
                  <a:pt x="0" y="4057650"/>
                </a:moveTo>
                <a:lnTo>
                  <a:pt x="2066926" y="4057650"/>
                </a:lnTo>
                <a:lnTo>
                  <a:pt x="2066926" y="5940425"/>
                </a:lnTo>
                <a:lnTo>
                  <a:pt x="0" y="5940425"/>
                </a:lnTo>
                <a:close/>
                <a:moveTo>
                  <a:pt x="4432576" y="2028825"/>
                </a:moveTo>
                <a:lnTo>
                  <a:pt x="6499502" y="2028825"/>
                </a:lnTo>
                <a:lnTo>
                  <a:pt x="6499502" y="3911600"/>
                </a:lnTo>
                <a:lnTo>
                  <a:pt x="4432576" y="3911600"/>
                </a:lnTo>
                <a:close/>
                <a:moveTo>
                  <a:pt x="2216288" y="2028825"/>
                </a:moveTo>
                <a:lnTo>
                  <a:pt x="4283214" y="2028825"/>
                </a:lnTo>
                <a:lnTo>
                  <a:pt x="4283214" y="3911600"/>
                </a:lnTo>
                <a:lnTo>
                  <a:pt x="2216288" y="3911600"/>
                </a:lnTo>
                <a:close/>
                <a:moveTo>
                  <a:pt x="0" y="2028825"/>
                </a:moveTo>
                <a:lnTo>
                  <a:pt x="2066926" y="2028825"/>
                </a:lnTo>
                <a:lnTo>
                  <a:pt x="2066926" y="3911600"/>
                </a:lnTo>
                <a:lnTo>
                  <a:pt x="0" y="3911600"/>
                </a:lnTo>
                <a:close/>
                <a:moveTo>
                  <a:pt x="4432576" y="0"/>
                </a:moveTo>
                <a:lnTo>
                  <a:pt x="6499502" y="0"/>
                </a:lnTo>
                <a:lnTo>
                  <a:pt x="6499502" y="1882775"/>
                </a:lnTo>
                <a:lnTo>
                  <a:pt x="4432576" y="1882775"/>
                </a:lnTo>
                <a:close/>
                <a:moveTo>
                  <a:pt x="2216288" y="0"/>
                </a:moveTo>
                <a:lnTo>
                  <a:pt x="4283214" y="0"/>
                </a:lnTo>
                <a:lnTo>
                  <a:pt x="4283214" y="1882775"/>
                </a:lnTo>
                <a:lnTo>
                  <a:pt x="2216288" y="1882775"/>
                </a:lnTo>
                <a:close/>
                <a:moveTo>
                  <a:pt x="0" y="0"/>
                </a:moveTo>
                <a:lnTo>
                  <a:pt x="2066926" y="0"/>
                </a:lnTo>
                <a:lnTo>
                  <a:pt x="2066926" y="1882775"/>
                </a:lnTo>
                <a:lnTo>
                  <a:pt x="0" y="188277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596928"/>
            <a:ext cx="4810125" cy="3267268"/>
          </a:xfrm>
        </p:spPr>
        <p:txBody>
          <a:bodyPr anchor="ctr"/>
          <a:lstStyle>
            <a:lvl1pPr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3E3CFC-9652-4E07-82D7-0EC3304CAA1F}"/>
              </a:ext>
            </a:extLst>
          </p:cNvPr>
          <p:cNvSpPr/>
          <p:nvPr userDrawn="1"/>
        </p:nvSpPr>
        <p:spPr>
          <a:xfrm>
            <a:off x="3933498" y="4952673"/>
            <a:ext cx="1248102" cy="12481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6B43515-5C7A-4125-B76D-8A24D2BBE5EC}"/>
              </a:ext>
            </a:extLst>
          </p:cNvPr>
          <p:cNvSpPr/>
          <p:nvPr userDrawn="1"/>
        </p:nvSpPr>
        <p:spPr>
          <a:xfrm>
            <a:off x="371475" y="1011911"/>
            <a:ext cx="496540" cy="4965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C9A713B-4176-4C86-9E87-4ADBD6F444FB}"/>
              </a:ext>
            </a:extLst>
          </p:cNvPr>
          <p:cNvSpPr/>
          <p:nvPr userDrawn="1"/>
        </p:nvSpPr>
        <p:spPr>
          <a:xfrm>
            <a:off x="620587" y="671713"/>
            <a:ext cx="247428" cy="24742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622333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917949"/>
            <a:ext cx="6915150" cy="2268337"/>
          </a:xfrm>
        </p:spPr>
        <p:txBody>
          <a:bodyPr anchor="ctr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3E3CFC-9652-4E07-82D7-0EC3304CAA1F}"/>
              </a:ext>
            </a:extLst>
          </p:cNvPr>
          <p:cNvSpPr/>
          <p:nvPr userDrawn="1"/>
        </p:nvSpPr>
        <p:spPr>
          <a:xfrm>
            <a:off x="5222179" y="2327274"/>
            <a:ext cx="2176462" cy="15112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FA0623C-0B34-4074-8AA0-6428A5AF07A3}"/>
              </a:ext>
            </a:extLst>
          </p:cNvPr>
          <p:cNvSpPr/>
          <p:nvPr userDrawn="1"/>
        </p:nvSpPr>
        <p:spPr>
          <a:xfrm>
            <a:off x="7468839" y="3917949"/>
            <a:ext cx="2176462" cy="228282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B5D335A5-A601-4D8A-AEF5-F34792FF565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71474" y="260351"/>
            <a:ext cx="11520489" cy="5940424"/>
          </a:xfrm>
          <a:custGeom>
            <a:avLst/>
            <a:gdLst>
              <a:gd name="connsiteX0" fmla="*/ 9344026 w 11520489"/>
              <a:gd name="connsiteY0" fmla="*/ 3657598 h 5940424"/>
              <a:gd name="connsiteX1" fmla="*/ 11520489 w 11520489"/>
              <a:gd name="connsiteY1" fmla="*/ 3657598 h 5940424"/>
              <a:gd name="connsiteX2" fmla="*/ 11520489 w 11520489"/>
              <a:gd name="connsiteY2" fmla="*/ 5940424 h 5940424"/>
              <a:gd name="connsiteX3" fmla="*/ 9344026 w 11520489"/>
              <a:gd name="connsiteY3" fmla="*/ 5940424 h 5940424"/>
              <a:gd name="connsiteX4" fmla="*/ 9344026 w 11520489"/>
              <a:gd name="connsiteY4" fmla="*/ 2066924 h 5940424"/>
              <a:gd name="connsiteX5" fmla="*/ 11520489 w 11520489"/>
              <a:gd name="connsiteY5" fmla="*/ 2066924 h 5940424"/>
              <a:gd name="connsiteX6" fmla="*/ 11520489 w 11520489"/>
              <a:gd name="connsiteY6" fmla="*/ 3578224 h 5940424"/>
              <a:gd name="connsiteX7" fmla="*/ 9344026 w 11520489"/>
              <a:gd name="connsiteY7" fmla="*/ 3578224 h 5940424"/>
              <a:gd name="connsiteX8" fmla="*/ 7097365 w 11520489"/>
              <a:gd name="connsiteY8" fmla="*/ 2066924 h 5940424"/>
              <a:gd name="connsiteX9" fmla="*/ 9273828 w 11520489"/>
              <a:gd name="connsiteY9" fmla="*/ 2066924 h 5940424"/>
              <a:gd name="connsiteX10" fmla="*/ 9273828 w 11520489"/>
              <a:gd name="connsiteY10" fmla="*/ 3578224 h 5940424"/>
              <a:gd name="connsiteX11" fmla="*/ 7097365 w 11520489"/>
              <a:gd name="connsiteY11" fmla="*/ 3578224 h 5940424"/>
              <a:gd name="connsiteX12" fmla="*/ 2604044 w 11520489"/>
              <a:gd name="connsiteY12" fmla="*/ 2066923 h 5940424"/>
              <a:gd name="connsiteX13" fmla="*/ 4780506 w 11520489"/>
              <a:gd name="connsiteY13" fmla="*/ 2066923 h 5940424"/>
              <a:gd name="connsiteX14" fmla="*/ 4780506 w 11520489"/>
              <a:gd name="connsiteY14" fmla="*/ 3578222 h 5940424"/>
              <a:gd name="connsiteX15" fmla="*/ 2604044 w 11520489"/>
              <a:gd name="connsiteY15" fmla="*/ 3578222 h 5940424"/>
              <a:gd name="connsiteX16" fmla="*/ 0 w 11520489"/>
              <a:gd name="connsiteY16" fmla="*/ 2066923 h 5940424"/>
              <a:gd name="connsiteX17" fmla="*/ 2533843 w 11520489"/>
              <a:gd name="connsiteY17" fmla="*/ 2066923 h 5940424"/>
              <a:gd name="connsiteX18" fmla="*/ 2533843 w 11520489"/>
              <a:gd name="connsiteY18" fmla="*/ 3578222 h 5940424"/>
              <a:gd name="connsiteX19" fmla="*/ 0 w 11520489"/>
              <a:gd name="connsiteY19" fmla="*/ 3578222 h 5940424"/>
              <a:gd name="connsiteX20" fmla="*/ 2604046 w 11520489"/>
              <a:gd name="connsiteY20" fmla="*/ 0 h 5940424"/>
              <a:gd name="connsiteX21" fmla="*/ 4780509 w 11520489"/>
              <a:gd name="connsiteY21" fmla="*/ 0 h 5940424"/>
              <a:gd name="connsiteX22" fmla="*/ 4780509 w 11520489"/>
              <a:gd name="connsiteY22" fmla="*/ 1987550 h 5940424"/>
              <a:gd name="connsiteX23" fmla="*/ 2604046 w 11520489"/>
              <a:gd name="connsiteY23" fmla="*/ 1987550 h 5940424"/>
              <a:gd name="connsiteX24" fmla="*/ 2 w 11520489"/>
              <a:gd name="connsiteY24" fmla="*/ 0 h 5940424"/>
              <a:gd name="connsiteX25" fmla="*/ 2533845 w 11520489"/>
              <a:gd name="connsiteY25" fmla="*/ 0 h 5940424"/>
              <a:gd name="connsiteX26" fmla="*/ 2533845 w 11520489"/>
              <a:gd name="connsiteY26" fmla="*/ 1987550 h 5940424"/>
              <a:gd name="connsiteX27" fmla="*/ 2 w 11520489"/>
              <a:gd name="connsiteY27" fmla="*/ 1987550 h 5940424"/>
              <a:gd name="connsiteX28" fmla="*/ 7097365 w 11520489"/>
              <a:gd name="connsiteY28" fmla="*/ 0 h 5940424"/>
              <a:gd name="connsiteX29" fmla="*/ 9273828 w 11520489"/>
              <a:gd name="connsiteY29" fmla="*/ 0 h 5940424"/>
              <a:gd name="connsiteX30" fmla="*/ 9273828 w 11520489"/>
              <a:gd name="connsiteY30" fmla="*/ 1987550 h 5940424"/>
              <a:gd name="connsiteX31" fmla="*/ 7097365 w 11520489"/>
              <a:gd name="connsiteY31" fmla="*/ 1987550 h 5940424"/>
              <a:gd name="connsiteX32" fmla="*/ 4850705 w 11520489"/>
              <a:gd name="connsiteY32" fmla="*/ 0 h 5940424"/>
              <a:gd name="connsiteX33" fmla="*/ 7027168 w 11520489"/>
              <a:gd name="connsiteY33" fmla="*/ 0 h 5940424"/>
              <a:gd name="connsiteX34" fmla="*/ 7027168 w 11520489"/>
              <a:gd name="connsiteY34" fmla="*/ 1987550 h 5940424"/>
              <a:gd name="connsiteX35" fmla="*/ 4850705 w 11520489"/>
              <a:gd name="connsiteY35" fmla="*/ 1987550 h 5940424"/>
              <a:gd name="connsiteX36" fmla="*/ 9344025 w 11520489"/>
              <a:gd name="connsiteY36" fmla="*/ 0 h 5940424"/>
              <a:gd name="connsiteX37" fmla="*/ 11520488 w 11520489"/>
              <a:gd name="connsiteY37" fmla="*/ 0 h 5940424"/>
              <a:gd name="connsiteX38" fmla="*/ 11520488 w 11520489"/>
              <a:gd name="connsiteY38" fmla="*/ 1987550 h 5940424"/>
              <a:gd name="connsiteX39" fmla="*/ 9344025 w 11520489"/>
              <a:gd name="connsiteY39" fmla="*/ 1987550 h 5940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1520489" h="5940424">
                <a:moveTo>
                  <a:pt x="9344026" y="3657598"/>
                </a:moveTo>
                <a:lnTo>
                  <a:pt x="11520489" y="3657598"/>
                </a:lnTo>
                <a:lnTo>
                  <a:pt x="11520489" y="5940424"/>
                </a:lnTo>
                <a:lnTo>
                  <a:pt x="9344026" y="5940424"/>
                </a:lnTo>
                <a:close/>
                <a:moveTo>
                  <a:pt x="9344026" y="2066924"/>
                </a:moveTo>
                <a:lnTo>
                  <a:pt x="11520489" y="2066924"/>
                </a:lnTo>
                <a:lnTo>
                  <a:pt x="11520489" y="3578224"/>
                </a:lnTo>
                <a:lnTo>
                  <a:pt x="9344026" y="3578224"/>
                </a:lnTo>
                <a:close/>
                <a:moveTo>
                  <a:pt x="7097365" y="2066924"/>
                </a:moveTo>
                <a:lnTo>
                  <a:pt x="9273828" y="2066924"/>
                </a:lnTo>
                <a:lnTo>
                  <a:pt x="9273828" y="3578224"/>
                </a:lnTo>
                <a:lnTo>
                  <a:pt x="7097365" y="3578224"/>
                </a:lnTo>
                <a:close/>
                <a:moveTo>
                  <a:pt x="2604044" y="2066923"/>
                </a:moveTo>
                <a:lnTo>
                  <a:pt x="4780506" y="2066923"/>
                </a:lnTo>
                <a:lnTo>
                  <a:pt x="4780506" y="3578222"/>
                </a:lnTo>
                <a:lnTo>
                  <a:pt x="2604044" y="3578222"/>
                </a:lnTo>
                <a:close/>
                <a:moveTo>
                  <a:pt x="0" y="2066923"/>
                </a:moveTo>
                <a:lnTo>
                  <a:pt x="2533843" y="2066923"/>
                </a:lnTo>
                <a:lnTo>
                  <a:pt x="2533843" y="3578222"/>
                </a:lnTo>
                <a:lnTo>
                  <a:pt x="0" y="3578222"/>
                </a:lnTo>
                <a:close/>
                <a:moveTo>
                  <a:pt x="2604046" y="0"/>
                </a:moveTo>
                <a:lnTo>
                  <a:pt x="4780509" y="0"/>
                </a:lnTo>
                <a:lnTo>
                  <a:pt x="4780509" y="1987550"/>
                </a:lnTo>
                <a:lnTo>
                  <a:pt x="2604046" y="1987550"/>
                </a:lnTo>
                <a:close/>
                <a:moveTo>
                  <a:pt x="2" y="0"/>
                </a:moveTo>
                <a:lnTo>
                  <a:pt x="2533845" y="0"/>
                </a:lnTo>
                <a:lnTo>
                  <a:pt x="2533845" y="1987550"/>
                </a:lnTo>
                <a:lnTo>
                  <a:pt x="2" y="1987550"/>
                </a:lnTo>
                <a:close/>
                <a:moveTo>
                  <a:pt x="7097365" y="0"/>
                </a:moveTo>
                <a:lnTo>
                  <a:pt x="9273828" y="0"/>
                </a:lnTo>
                <a:lnTo>
                  <a:pt x="9273828" y="1987550"/>
                </a:lnTo>
                <a:lnTo>
                  <a:pt x="7097365" y="1987550"/>
                </a:lnTo>
                <a:close/>
                <a:moveTo>
                  <a:pt x="4850705" y="0"/>
                </a:moveTo>
                <a:lnTo>
                  <a:pt x="7027168" y="0"/>
                </a:lnTo>
                <a:lnTo>
                  <a:pt x="7027168" y="1987550"/>
                </a:lnTo>
                <a:lnTo>
                  <a:pt x="4850705" y="1987550"/>
                </a:lnTo>
                <a:close/>
                <a:moveTo>
                  <a:pt x="9344025" y="0"/>
                </a:moveTo>
                <a:lnTo>
                  <a:pt x="11520488" y="0"/>
                </a:lnTo>
                <a:lnTo>
                  <a:pt x="11520488" y="1987550"/>
                </a:lnTo>
                <a:lnTo>
                  <a:pt x="9344025" y="198755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t">
            <a:no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833402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4406207"/>
            <a:ext cx="10439400" cy="1175444"/>
          </a:xfrm>
        </p:spPr>
        <p:txBody>
          <a:bodyPr anchor="ctr"/>
          <a:lstStyle>
            <a:lvl1pPr algn="ctr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3E3CFC-9652-4E07-82D7-0EC3304CAA1F}"/>
              </a:ext>
            </a:extLst>
          </p:cNvPr>
          <p:cNvSpPr/>
          <p:nvPr userDrawn="1"/>
        </p:nvSpPr>
        <p:spPr>
          <a:xfrm>
            <a:off x="0" y="0"/>
            <a:ext cx="12191999" cy="28479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230D70C6-13FD-45D4-8FB6-26C56B8FF2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6" y="260350"/>
            <a:ext cx="11520488" cy="365759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10ED78A-2A17-41C4-9030-D406C56DDF4A}"/>
              </a:ext>
            </a:extLst>
          </p:cNvPr>
          <p:cNvSpPr/>
          <p:nvPr userDrawn="1"/>
        </p:nvSpPr>
        <p:spPr>
          <a:xfrm>
            <a:off x="5795961" y="3914082"/>
            <a:ext cx="600075" cy="2918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544582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A6C789F-805A-4494-8430-C63414191AC2}"/>
              </a:ext>
            </a:extLst>
          </p:cNvPr>
          <p:cNvSpPr/>
          <p:nvPr userDrawn="1"/>
        </p:nvSpPr>
        <p:spPr>
          <a:xfrm>
            <a:off x="371475" y="1526382"/>
            <a:ext cx="3595688" cy="45624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A73287-EED0-4EEC-8007-E2C13366027B}"/>
              </a:ext>
            </a:extLst>
          </p:cNvPr>
          <p:cNvSpPr/>
          <p:nvPr userDrawn="1"/>
        </p:nvSpPr>
        <p:spPr>
          <a:xfrm>
            <a:off x="8224838" y="1526382"/>
            <a:ext cx="3595688" cy="45624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026" y="1724025"/>
            <a:ext cx="3143250" cy="41910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51282" y="1712119"/>
            <a:ext cx="3142800" cy="41910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4DC80855-A1B8-4B65-B6F6-2AA6239EC2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967163" y="1233488"/>
            <a:ext cx="4257675" cy="514826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6615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A73287-EED0-4EEC-8007-E2C13366027B}"/>
              </a:ext>
            </a:extLst>
          </p:cNvPr>
          <p:cNvSpPr/>
          <p:nvPr userDrawn="1"/>
        </p:nvSpPr>
        <p:spPr>
          <a:xfrm>
            <a:off x="6200775" y="1233487"/>
            <a:ext cx="5619751" cy="273367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3054" y="1357414"/>
            <a:ext cx="5255193" cy="240486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4DC80855-A1B8-4B65-B6F6-2AA6239EC2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5757863" cy="24156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B9795E85-7B91-41BB-9DF4-A4893AA48FF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00775" y="3967163"/>
            <a:ext cx="5619750" cy="24145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372D75-4BAD-4C47-AE7D-0F2711031EEC}"/>
              </a:ext>
            </a:extLst>
          </p:cNvPr>
          <p:cNvSpPr/>
          <p:nvPr userDrawn="1"/>
        </p:nvSpPr>
        <p:spPr>
          <a:xfrm>
            <a:off x="371475" y="3643799"/>
            <a:ext cx="5757863" cy="2733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2406" y="3848474"/>
            <a:ext cx="5256000" cy="24048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1018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508BC1-7ABB-42C8-B268-3C6F4FD455DE}"/>
              </a:ext>
            </a:extLst>
          </p:cNvPr>
          <p:cNvSpPr/>
          <p:nvPr userDrawn="1"/>
        </p:nvSpPr>
        <p:spPr>
          <a:xfrm>
            <a:off x="200025" y="-1"/>
            <a:ext cx="1199197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1500" y="0"/>
            <a:ext cx="6034088" cy="6857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4A5F51-C7E6-44CC-ADF3-1C83AA35D0DC}"/>
              </a:ext>
            </a:extLst>
          </p:cNvPr>
          <p:cNvSpPr/>
          <p:nvPr userDrawn="1"/>
        </p:nvSpPr>
        <p:spPr>
          <a:xfrm>
            <a:off x="0" y="1"/>
            <a:ext cx="371475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05625" y="1512889"/>
            <a:ext cx="4986338" cy="3262311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05625" y="4927600"/>
            <a:ext cx="4986338" cy="97631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0855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4DC80855-A1B8-4B65-B6F6-2AA6239EC2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11520488" cy="2381361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372D75-4BAD-4C47-AE7D-0F2711031EEC}"/>
              </a:ext>
            </a:extLst>
          </p:cNvPr>
          <p:cNvSpPr/>
          <p:nvPr userDrawn="1"/>
        </p:nvSpPr>
        <p:spPr>
          <a:xfrm>
            <a:off x="371475" y="3643799"/>
            <a:ext cx="11520488" cy="2733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3054" y="3808206"/>
            <a:ext cx="5255193" cy="240486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2406" y="3808236"/>
            <a:ext cx="5256000" cy="24048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15E3050-1157-4448-A84E-5AC72FC84A7F}"/>
              </a:ext>
            </a:extLst>
          </p:cNvPr>
          <p:cNvCxnSpPr/>
          <p:nvPr userDrawn="1"/>
        </p:nvCxnSpPr>
        <p:spPr>
          <a:xfrm>
            <a:off x="6131719" y="3774712"/>
            <a:ext cx="0" cy="247184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53863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BCBF1-64A6-4051-BC31-B793E99731A6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15DEB4D-1697-4E72-B2BF-F5EA1EF3B009}"/>
              </a:ext>
            </a:extLst>
          </p:cNvPr>
          <p:cNvSpPr/>
          <p:nvPr userDrawn="1"/>
        </p:nvSpPr>
        <p:spPr>
          <a:xfrm>
            <a:off x="7162799" y="3052634"/>
            <a:ext cx="1368533" cy="113014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334424"/>
            <a:ext cx="4448175" cy="1520824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09563" y="3118775"/>
            <a:ext cx="2927311" cy="3081999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1475" y="3118776"/>
            <a:ext cx="2926800" cy="3081922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84421AF3-217F-49BD-BF47-1140F3F445D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908415" y="-4277"/>
            <a:ext cx="7283585" cy="6204974"/>
          </a:xfrm>
          <a:custGeom>
            <a:avLst/>
            <a:gdLst>
              <a:gd name="connsiteX0" fmla="*/ 4914900 w 7283585"/>
              <a:gd name="connsiteY0" fmla="*/ 4064000 h 6204974"/>
              <a:gd name="connsiteX1" fmla="*/ 7283585 w 7283585"/>
              <a:gd name="connsiteY1" fmla="*/ 4064000 h 6204974"/>
              <a:gd name="connsiteX2" fmla="*/ 7283585 w 7283585"/>
              <a:gd name="connsiteY2" fmla="*/ 6204974 h 6204974"/>
              <a:gd name="connsiteX3" fmla="*/ 4914900 w 7283585"/>
              <a:gd name="connsiteY3" fmla="*/ 6204974 h 6204974"/>
              <a:gd name="connsiteX4" fmla="*/ 4914900 w 7283585"/>
              <a:gd name="connsiteY4" fmla="*/ 2032000 h 6204974"/>
              <a:gd name="connsiteX5" fmla="*/ 7283585 w 7283585"/>
              <a:gd name="connsiteY5" fmla="*/ 2032000 h 6204974"/>
              <a:gd name="connsiteX6" fmla="*/ 7283585 w 7283585"/>
              <a:gd name="connsiteY6" fmla="*/ 3946525 h 6204974"/>
              <a:gd name="connsiteX7" fmla="*/ 4914900 w 7283585"/>
              <a:gd name="connsiteY7" fmla="*/ 3946525 h 6204974"/>
              <a:gd name="connsiteX8" fmla="*/ 2457450 w 7283585"/>
              <a:gd name="connsiteY8" fmla="*/ 2032000 h 6204974"/>
              <a:gd name="connsiteX9" fmla="*/ 4826135 w 7283585"/>
              <a:gd name="connsiteY9" fmla="*/ 2032000 h 6204974"/>
              <a:gd name="connsiteX10" fmla="*/ 4826135 w 7283585"/>
              <a:gd name="connsiteY10" fmla="*/ 3946525 h 6204974"/>
              <a:gd name="connsiteX11" fmla="*/ 2457450 w 7283585"/>
              <a:gd name="connsiteY11" fmla="*/ 3946525 h 6204974"/>
              <a:gd name="connsiteX12" fmla="*/ 0 w 7283585"/>
              <a:gd name="connsiteY12" fmla="*/ 8552 h 6204974"/>
              <a:gd name="connsiteX13" fmla="*/ 2368685 w 7283585"/>
              <a:gd name="connsiteY13" fmla="*/ 8552 h 6204974"/>
              <a:gd name="connsiteX14" fmla="*/ 2368685 w 7283585"/>
              <a:gd name="connsiteY14" fmla="*/ 1923077 h 6204974"/>
              <a:gd name="connsiteX15" fmla="*/ 0 w 7283585"/>
              <a:gd name="connsiteY15" fmla="*/ 1923077 h 6204974"/>
              <a:gd name="connsiteX16" fmla="*/ 2457450 w 7283585"/>
              <a:gd name="connsiteY16" fmla="*/ 4276 h 6204974"/>
              <a:gd name="connsiteX17" fmla="*/ 4826135 w 7283585"/>
              <a:gd name="connsiteY17" fmla="*/ 4276 h 6204974"/>
              <a:gd name="connsiteX18" fmla="*/ 4826135 w 7283585"/>
              <a:gd name="connsiteY18" fmla="*/ 1918801 h 6204974"/>
              <a:gd name="connsiteX19" fmla="*/ 2457450 w 7283585"/>
              <a:gd name="connsiteY19" fmla="*/ 1918801 h 6204974"/>
              <a:gd name="connsiteX20" fmla="*/ 4914900 w 7283585"/>
              <a:gd name="connsiteY20" fmla="*/ 0 h 6204974"/>
              <a:gd name="connsiteX21" fmla="*/ 7283585 w 7283585"/>
              <a:gd name="connsiteY21" fmla="*/ 0 h 6204974"/>
              <a:gd name="connsiteX22" fmla="*/ 7283585 w 7283585"/>
              <a:gd name="connsiteY22" fmla="*/ 1914525 h 6204974"/>
              <a:gd name="connsiteX23" fmla="*/ 4914900 w 7283585"/>
              <a:gd name="connsiteY23" fmla="*/ 1914525 h 6204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283585" h="6204974">
                <a:moveTo>
                  <a:pt x="4914900" y="4064000"/>
                </a:moveTo>
                <a:lnTo>
                  <a:pt x="7283585" y="4064000"/>
                </a:lnTo>
                <a:lnTo>
                  <a:pt x="7283585" y="6204974"/>
                </a:lnTo>
                <a:lnTo>
                  <a:pt x="4914900" y="6204974"/>
                </a:lnTo>
                <a:close/>
                <a:moveTo>
                  <a:pt x="4914900" y="2032000"/>
                </a:moveTo>
                <a:lnTo>
                  <a:pt x="7283585" y="2032000"/>
                </a:lnTo>
                <a:lnTo>
                  <a:pt x="7283585" y="3946525"/>
                </a:lnTo>
                <a:lnTo>
                  <a:pt x="4914900" y="3946525"/>
                </a:lnTo>
                <a:close/>
                <a:moveTo>
                  <a:pt x="2457450" y="2032000"/>
                </a:moveTo>
                <a:lnTo>
                  <a:pt x="4826135" y="2032000"/>
                </a:lnTo>
                <a:lnTo>
                  <a:pt x="4826135" y="3946525"/>
                </a:lnTo>
                <a:lnTo>
                  <a:pt x="2457450" y="3946525"/>
                </a:lnTo>
                <a:close/>
                <a:moveTo>
                  <a:pt x="0" y="8552"/>
                </a:moveTo>
                <a:lnTo>
                  <a:pt x="2368685" y="8552"/>
                </a:lnTo>
                <a:lnTo>
                  <a:pt x="2368685" y="1923077"/>
                </a:lnTo>
                <a:lnTo>
                  <a:pt x="0" y="1923077"/>
                </a:lnTo>
                <a:close/>
                <a:moveTo>
                  <a:pt x="2457450" y="4276"/>
                </a:moveTo>
                <a:lnTo>
                  <a:pt x="4826135" y="4276"/>
                </a:lnTo>
                <a:lnTo>
                  <a:pt x="4826135" y="1918801"/>
                </a:lnTo>
                <a:lnTo>
                  <a:pt x="2457450" y="1918801"/>
                </a:lnTo>
                <a:close/>
                <a:moveTo>
                  <a:pt x="4914900" y="0"/>
                </a:moveTo>
                <a:lnTo>
                  <a:pt x="7283585" y="0"/>
                </a:lnTo>
                <a:lnTo>
                  <a:pt x="7283585" y="1914525"/>
                </a:lnTo>
                <a:lnTo>
                  <a:pt x="4914900" y="19145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5378D9-445B-4812-AE73-9B2CF92DCDF1}"/>
              </a:ext>
            </a:extLst>
          </p:cNvPr>
          <p:cNvSpPr/>
          <p:nvPr userDrawn="1"/>
        </p:nvSpPr>
        <p:spPr>
          <a:xfrm>
            <a:off x="6210299" y="2027725"/>
            <a:ext cx="1073287" cy="9186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569B8CC-B741-4501-A871-F6CC58941F5C}"/>
              </a:ext>
            </a:extLst>
          </p:cNvPr>
          <p:cNvSpPr/>
          <p:nvPr userDrawn="1"/>
        </p:nvSpPr>
        <p:spPr>
          <a:xfrm>
            <a:off x="8661263" y="4055448"/>
            <a:ext cx="1073287" cy="9186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ED9C5BC-5F16-4DC8-BAA3-30A378B7F5FB}"/>
              </a:ext>
            </a:extLst>
          </p:cNvPr>
          <p:cNvCxnSpPr>
            <a:cxnSpLocks/>
          </p:cNvCxnSpPr>
          <p:nvPr userDrawn="1"/>
        </p:nvCxnSpPr>
        <p:spPr>
          <a:xfrm>
            <a:off x="3452019" y="3106075"/>
            <a:ext cx="0" cy="30947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2F0E9B02-FBE7-4B3F-833A-FCDE146B2DAD}"/>
              </a:ext>
            </a:extLst>
          </p:cNvPr>
          <p:cNvSpPr/>
          <p:nvPr userDrawn="1"/>
        </p:nvSpPr>
        <p:spPr>
          <a:xfrm>
            <a:off x="0" y="1405862"/>
            <a:ext cx="300037" cy="14652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589608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BCBF1-64A6-4051-BC31-B793E99731A6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73E3AB81-FB3C-492F-8AB9-CFC37EECCE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260350"/>
            <a:ext cx="11520488" cy="61214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F2C4CC9-6F35-4EBF-857F-EBD298D77347}"/>
              </a:ext>
            </a:extLst>
          </p:cNvPr>
          <p:cNvSpPr/>
          <p:nvPr userDrawn="1"/>
        </p:nvSpPr>
        <p:spPr>
          <a:xfrm>
            <a:off x="1578741" y="2299953"/>
            <a:ext cx="4420009" cy="308192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1D54A23-014A-49B4-9E28-7641C8A4F0C1}"/>
              </a:ext>
            </a:extLst>
          </p:cNvPr>
          <p:cNvSpPr/>
          <p:nvPr userDrawn="1"/>
        </p:nvSpPr>
        <p:spPr>
          <a:xfrm>
            <a:off x="6184487" y="2299953"/>
            <a:ext cx="4420009" cy="308192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04" y="1233488"/>
            <a:ext cx="9016993" cy="761076"/>
          </a:xfrm>
        </p:spPr>
        <p:txBody>
          <a:bodyPr anchor="ctr">
            <a:no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8091" y="2424864"/>
            <a:ext cx="4132800" cy="28332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22820" y="2424864"/>
            <a:ext cx="4131850" cy="2832101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69587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3E1565-5B33-4914-9800-50B8400266FF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DE438B2E-01A6-453B-928D-97D98438168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5756" y="260350"/>
            <a:ext cx="11520488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110570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404FC023-3732-4036-B4DA-F34DC45303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12191999" cy="6857999"/>
          </a:xfrm>
          <a:custGeom>
            <a:avLst/>
            <a:gdLst>
              <a:gd name="connsiteX0" fmla="*/ 9194799 w 12191999"/>
              <a:gd name="connsiteY0" fmla="*/ 4114799 h 6108699"/>
              <a:gd name="connsiteX1" fmla="*/ 12191999 w 12191999"/>
              <a:gd name="connsiteY1" fmla="*/ 4114799 h 6108699"/>
              <a:gd name="connsiteX2" fmla="*/ 12191999 w 12191999"/>
              <a:gd name="connsiteY2" fmla="*/ 6108699 h 6108699"/>
              <a:gd name="connsiteX3" fmla="*/ 9194799 w 12191999"/>
              <a:gd name="connsiteY3" fmla="*/ 6108699 h 6108699"/>
              <a:gd name="connsiteX4" fmla="*/ 6129865 w 12191999"/>
              <a:gd name="connsiteY4" fmla="*/ 4114799 h 6108699"/>
              <a:gd name="connsiteX5" fmla="*/ 9127065 w 12191999"/>
              <a:gd name="connsiteY5" fmla="*/ 4114799 h 6108699"/>
              <a:gd name="connsiteX6" fmla="*/ 9127065 w 12191999"/>
              <a:gd name="connsiteY6" fmla="*/ 6108699 h 6108699"/>
              <a:gd name="connsiteX7" fmla="*/ 6129865 w 12191999"/>
              <a:gd name="connsiteY7" fmla="*/ 6108699 h 6108699"/>
              <a:gd name="connsiteX8" fmla="*/ 3064933 w 12191999"/>
              <a:gd name="connsiteY8" fmla="*/ 4114799 h 6108699"/>
              <a:gd name="connsiteX9" fmla="*/ 6062132 w 12191999"/>
              <a:gd name="connsiteY9" fmla="*/ 4114799 h 6108699"/>
              <a:gd name="connsiteX10" fmla="*/ 6062132 w 12191999"/>
              <a:gd name="connsiteY10" fmla="*/ 6108699 h 6108699"/>
              <a:gd name="connsiteX11" fmla="*/ 3064933 w 12191999"/>
              <a:gd name="connsiteY11" fmla="*/ 6108699 h 6108699"/>
              <a:gd name="connsiteX12" fmla="*/ 0 w 12191999"/>
              <a:gd name="connsiteY12" fmla="*/ 4114799 h 6108699"/>
              <a:gd name="connsiteX13" fmla="*/ 2997200 w 12191999"/>
              <a:gd name="connsiteY13" fmla="*/ 4114799 h 6108699"/>
              <a:gd name="connsiteX14" fmla="*/ 2997200 w 12191999"/>
              <a:gd name="connsiteY14" fmla="*/ 6108699 h 6108699"/>
              <a:gd name="connsiteX15" fmla="*/ 0 w 12191999"/>
              <a:gd name="connsiteY15" fmla="*/ 6108699 h 6108699"/>
              <a:gd name="connsiteX16" fmla="*/ 9194799 w 12191999"/>
              <a:gd name="connsiteY16" fmla="*/ 2057400 h 6108699"/>
              <a:gd name="connsiteX17" fmla="*/ 12191999 w 12191999"/>
              <a:gd name="connsiteY17" fmla="*/ 2057400 h 6108699"/>
              <a:gd name="connsiteX18" fmla="*/ 12191999 w 12191999"/>
              <a:gd name="connsiteY18" fmla="*/ 4051299 h 6108699"/>
              <a:gd name="connsiteX19" fmla="*/ 9194799 w 12191999"/>
              <a:gd name="connsiteY19" fmla="*/ 4051299 h 6108699"/>
              <a:gd name="connsiteX20" fmla="*/ 6129865 w 12191999"/>
              <a:gd name="connsiteY20" fmla="*/ 2057400 h 6108699"/>
              <a:gd name="connsiteX21" fmla="*/ 9127065 w 12191999"/>
              <a:gd name="connsiteY21" fmla="*/ 2057400 h 6108699"/>
              <a:gd name="connsiteX22" fmla="*/ 9127065 w 12191999"/>
              <a:gd name="connsiteY22" fmla="*/ 4051299 h 6108699"/>
              <a:gd name="connsiteX23" fmla="*/ 6129865 w 12191999"/>
              <a:gd name="connsiteY23" fmla="*/ 4051299 h 6108699"/>
              <a:gd name="connsiteX24" fmla="*/ 3064934 w 12191999"/>
              <a:gd name="connsiteY24" fmla="*/ 2057400 h 6108699"/>
              <a:gd name="connsiteX25" fmla="*/ 6062132 w 12191999"/>
              <a:gd name="connsiteY25" fmla="*/ 2057400 h 6108699"/>
              <a:gd name="connsiteX26" fmla="*/ 6062132 w 12191999"/>
              <a:gd name="connsiteY26" fmla="*/ 4051299 h 6108699"/>
              <a:gd name="connsiteX27" fmla="*/ 3064934 w 12191999"/>
              <a:gd name="connsiteY27" fmla="*/ 4051299 h 6108699"/>
              <a:gd name="connsiteX28" fmla="*/ 0 w 12191999"/>
              <a:gd name="connsiteY28" fmla="*/ 2057400 h 6108699"/>
              <a:gd name="connsiteX29" fmla="*/ 2997200 w 12191999"/>
              <a:gd name="connsiteY29" fmla="*/ 2057400 h 6108699"/>
              <a:gd name="connsiteX30" fmla="*/ 2997200 w 12191999"/>
              <a:gd name="connsiteY30" fmla="*/ 4051299 h 6108699"/>
              <a:gd name="connsiteX31" fmla="*/ 0 w 12191999"/>
              <a:gd name="connsiteY31" fmla="*/ 4051299 h 6108699"/>
              <a:gd name="connsiteX32" fmla="*/ 9194799 w 12191999"/>
              <a:gd name="connsiteY32" fmla="*/ 0 h 6108699"/>
              <a:gd name="connsiteX33" fmla="*/ 12191999 w 12191999"/>
              <a:gd name="connsiteY33" fmla="*/ 0 h 6108699"/>
              <a:gd name="connsiteX34" fmla="*/ 12191999 w 12191999"/>
              <a:gd name="connsiteY34" fmla="*/ 1993900 h 6108699"/>
              <a:gd name="connsiteX35" fmla="*/ 9194799 w 12191999"/>
              <a:gd name="connsiteY35" fmla="*/ 1993900 h 6108699"/>
              <a:gd name="connsiteX36" fmla="*/ 6129865 w 12191999"/>
              <a:gd name="connsiteY36" fmla="*/ 0 h 6108699"/>
              <a:gd name="connsiteX37" fmla="*/ 9127065 w 12191999"/>
              <a:gd name="connsiteY37" fmla="*/ 0 h 6108699"/>
              <a:gd name="connsiteX38" fmla="*/ 9127065 w 12191999"/>
              <a:gd name="connsiteY38" fmla="*/ 1993900 h 6108699"/>
              <a:gd name="connsiteX39" fmla="*/ 6129865 w 12191999"/>
              <a:gd name="connsiteY39" fmla="*/ 1993900 h 6108699"/>
              <a:gd name="connsiteX40" fmla="*/ 3064934 w 12191999"/>
              <a:gd name="connsiteY40" fmla="*/ 0 h 6108699"/>
              <a:gd name="connsiteX41" fmla="*/ 6062132 w 12191999"/>
              <a:gd name="connsiteY41" fmla="*/ 0 h 6108699"/>
              <a:gd name="connsiteX42" fmla="*/ 6062132 w 12191999"/>
              <a:gd name="connsiteY42" fmla="*/ 1993900 h 6108699"/>
              <a:gd name="connsiteX43" fmla="*/ 3064934 w 12191999"/>
              <a:gd name="connsiteY43" fmla="*/ 1993900 h 6108699"/>
              <a:gd name="connsiteX44" fmla="*/ 1 w 12191999"/>
              <a:gd name="connsiteY44" fmla="*/ 0 h 6108699"/>
              <a:gd name="connsiteX45" fmla="*/ 2997201 w 12191999"/>
              <a:gd name="connsiteY45" fmla="*/ 0 h 6108699"/>
              <a:gd name="connsiteX46" fmla="*/ 2997201 w 12191999"/>
              <a:gd name="connsiteY46" fmla="*/ 1993900 h 6108699"/>
              <a:gd name="connsiteX47" fmla="*/ 1 w 12191999"/>
              <a:gd name="connsiteY47" fmla="*/ 1993900 h 6108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2191999" h="6108699">
                <a:moveTo>
                  <a:pt x="9194799" y="4114799"/>
                </a:moveTo>
                <a:lnTo>
                  <a:pt x="12191999" y="4114799"/>
                </a:lnTo>
                <a:lnTo>
                  <a:pt x="12191999" y="6108699"/>
                </a:lnTo>
                <a:lnTo>
                  <a:pt x="9194799" y="6108699"/>
                </a:lnTo>
                <a:close/>
                <a:moveTo>
                  <a:pt x="6129865" y="4114799"/>
                </a:moveTo>
                <a:lnTo>
                  <a:pt x="9127065" y="4114799"/>
                </a:lnTo>
                <a:lnTo>
                  <a:pt x="9127065" y="6108699"/>
                </a:lnTo>
                <a:lnTo>
                  <a:pt x="6129865" y="6108699"/>
                </a:lnTo>
                <a:close/>
                <a:moveTo>
                  <a:pt x="3064933" y="4114799"/>
                </a:moveTo>
                <a:lnTo>
                  <a:pt x="6062132" y="4114799"/>
                </a:lnTo>
                <a:lnTo>
                  <a:pt x="6062132" y="6108699"/>
                </a:lnTo>
                <a:lnTo>
                  <a:pt x="3064933" y="6108699"/>
                </a:lnTo>
                <a:close/>
                <a:moveTo>
                  <a:pt x="0" y="4114799"/>
                </a:moveTo>
                <a:lnTo>
                  <a:pt x="2997200" y="4114799"/>
                </a:lnTo>
                <a:lnTo>
                  <a:pt x="2997200" y="6108699"/>
                </a:lnTo>
                <a:lnTo>
                  <a:pt x="0" y="6108699"/>
                </a:lnTo>
                <a:close/>
                <a:moveTo>
                  <a:pt x="9194799" y="2057400"/>
                </a:moveTo>
                <a:lnTo>
                  <a:pt x="12191999" y="2057400"/>
                </a:lnTo>
                <a:lnTo>
                  <a:pt x="12191999" y="4051299"/>
                </a:lnTo>
                <a:lnTo>
                  <a:pt x="9194799" y="4051299"/>
                </a:lnTo>
                <a:close/>
                <a:moveTo>
                  <a:pt x="6129865" y="2057400"/>
                </a:moveTo>
                <a:lnTo>
                  <a:pt x="9127065" y="2057400"/>
                </a:lnTo>
                <a:lnTo>
                  <a:pt x="9127065" y="4051299"/>
                </a:lnTo>
                <a:lnTo>
                  <a:pt x="6129865" y="4051299"/>
                </a:lnTo>
                <a:close/>
                <a:moveTo>
                  <a:pt x="3064934" y="2057400"/>
                </a:moveTo>
                <a:lnTo>
                  <a:pt x="6062132" y="2057400"/>
                </a:lnTo>
                <a:lnTo>
                  <a:pt x="6062132" y="4051299"/>
                </a:lnTo>
                <a:lnTo>
                  <a:pt x="3064934" y="4051299"/>
                </a:lnTo>
                <a:close/>
                <a:moveTo>
                  <a:pt x="0" y="2057400"/>
                </a:moveTo>
                <a:lnTo>
                  <a:pt x="2997200" y="2057400"/>
                </a:lnTo>
                <a:lnTo>
                  <a:pt x="2997200" y="4051299"/>
                </a:lnTo>
                <a:lnTo>
                  <a:pt x="0" y="4051299"/>
                </a:lnTo>
                <a:close/>
                <a:moveTo>
                  <a:pt x="9194799" y="0"/>
                </a:moveTo>
                <a:lnTo>
                  <a:pt x="12191999" y="0"/>
                </a:lnTo>
                <a:lnTo>
                  <a:pt x="12191999" y="1993900"/>
                </a:lnTo>
                <a:lnTo>
                  <a:pt x="9194799" y="1993900"/>
                </a:lnTo>
                <a:close/>
                <a:moveTo>
                  <a:pt x="6129865" y="0"/>
                </a:moveTo>
                <a:lnTo>
                  <a:pt x="9127065" y="0"/>
                </a:lnTo>
                <a:lnTo>
                  <a:pt x="9127065" y="1993900"/>
                </a:lnTo>
                <a:lnTo>
                  <a:pt x="6129865" y="1993900"/>
                </a:lnTo>
                <a:close/>
                <a:moveTo>
                  <a:pt x="3064934" y="0"/>
                </a:moveTo>
                <a:lnTo>
                  <a:pt x="6062132" y="0"/>
                </a:lnTo>
                <a:lnTo>
                  <a:pt x="6062132" y="1993900"/>
                </a:lnTo>
                <a:lnTo>
                  <a:pt x="3064934" y="1993900"/>
                </a:lnTo>
                <a:close/>
                <a:moveTo>
                  <a:pt x="1" y="0"/>
                </a:moveTo>
                <a:lnTo>
                  <a:pt x="2997201" y="0"/>
                </a:lnTo>
                <a:lnTo>
                  <a:pt x="2997201" y="1993900"/>
                </a:lnTo>
                <a:lnTo>
                  <a:pt x="1" y="19939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6092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260350"/>
            <a:ext cx="4492625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D9C7DFC2-3A77-4761-A9AF-98963C5CCA0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81575" y="260350"/>
            <a:ext cx="2740025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3F6FD22A-5FDA-45EC-BE49-3C0E30A397B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839076" y="260350"/>
            <a:ext cx="4052888" cy="380365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64BDA74-9644-41EB-984D-939D27B60F3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839076" y="4165600"/>
            <a:ext cx="4052888" cy="239553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4738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233488"/>
            <a:ext cx="12192001" cy="4391024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8F30468-CC2E-4430-88DD-81D548B988FA}"/>
              </a:ext>
            </a:extLst>
          </p:cNvPr>
          <p:cNvGrpSpPr/>
          <p:nvPr userDrawn="1"/>
        </p:nvGrpSpPr>
        <p:grpSpPr>
          <a:xfrm>
            <a:off x="371474" y="260350"/>
            <a:ext cx="644525" cy="973138"/>
            <a:chOff x="371475" y="671713"/>
            <a:chExt cx="496540" cy="83673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F6F92E0-2218-46A5-A183-84468D9B72A2}"/>
                </a:ext>
              </a:extLst>
            </p:cNvPr>
            <p:cNvSpPr/>
            <p:nvPr userDrawn="1"/>
          </p:nvSpPr>
          <p:spPr>
            <a:xfrm>
              <a:off x="371475" y="1011911"/>
              <a:ext cx="496540" cy="49654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B476586-864B-4C72-91AF-8CF8796C6DE8}"/>
                </a:ext>
              </a:extLst>
            </p:cNvPr>
            <p:cNvSpPr/>
            <p:nvPr userDrawn="1"/>
          </p:nvSpPr>
          <p:spPr>
            <a:xfrm>
              <a:off x="620587" y="671713"/>
              <a:ext cx="247428" cy="24742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38B3D026-83A3-4D78-8B11-A20A6F47170C}"/>
              </a:ext>
            </a:extLst>
          </p:cNvPr>
          <p:cNvSpPr/>
          <p:nvPr userDrawn="1"/>
        </p:nvSpPr>
        <p:spPr>
          <a:xfrm>
            <a:off x="10795001" y="5642462"/>
            <a:ext cx="1397000" cy="12155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599560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71FC10-F7C3-4841-A705-B83FDE093009}"/>
              </a:ext>
            </a:extLst>
          </p:cNvPr>
          <p:cNvSpPr/>
          <p:nvPr userDrawn="1"/>
        </p:nvSpPr>
        <p:spPr>
          <a:xfrm>
            <a:off x="9398000" y="0"/>
            <a:ext cx="279399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60350"/>
            <a:ext cx="11891963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350859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39EF0319-0CF7-4AB8-BE69-FEE9B6C298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2466000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FAA6CD-8686-4F0E-9F34-3D74AC34027E}"/>
              </a:ext>
            </a:extLst>
          </p:cNvPr>
          <p:cNvSpPr/>
          <p:nvPr userDrawn="1"/>
        </p:nvSpPr>
        <p:spPr>
          <a:xfrm>
            <a:off x="2892285" y="1233488"/>
            <a:ext cx="3210339" cy="1271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04445" y="1330963"/>
            <a:ext cx="2986019" cy="1076636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5AFBAA-25FF-494A-937E-3DFC5F737803}"/>
              </a:ext>
            </a:extLst>
          </p:cNvPr>
          <p:cNvSpPr/>
          <p:nvPr userDrawn="1"/>
        </p:nvSpPr>
        <p:spPr>
          <a:xfrm>
            <a:off x="2892284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04445" y="2623930"/>
            <a:ext cx="2986019" cy="344888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F36B08A9-4F2C-4D72-A755-CBF0DAD5A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51738" y="1233487"/>
            <a:ext cx="2464907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D8F79B-BFE6-4B3E-8853-5C61FDFF46D9}"/>
              </a:ext>
            </a:extLst>
          </p:cNvPr>
          <p:cNvSpPr/>
          <p:nvPr userDrawn="1"/>
        </p:nvSpPr>
        <p:spPr>
          <a:xfrm>
            <a:off x="8673131" y="1233488"/>
            <a:ext cx="3210339" cy="12715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B3569E-E4EC-433C-AFDA-E50961675D8F}"/>
              </a:ext>
            </a:extLst>
          </p:cNvPr>
          <p:cNvSpPr/>
          <p:nvPr userDrawn="1"/>
        </p:nvSpPr>
        <p:spPr>
          <a:xfrm>
            <a:off x="8673130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786099" y="1333189"/>
            <a:ext cx="2984400" cy="1074410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786099" y="2623930"/>
            <a:ext cx="2984400" cy="344888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188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39EF0319-0CF7-4AB8-BE69-FEE9B6C298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63827" y="1233488"/>
            <a:ext cx="4828135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FAA6CD-8686-4F0E-9F34-3D74AC34027E}"/>
              </a:ext>
            </a:extLst>
          </p:cNvPr>
          <p:cNvSpPr/>
          <p:nvPr userDrawn="1"/>
        </p:nvSpPr>
        <p:spPr>
          <a:xfrm>
            <a:off x="371476" y="1233488"/>
            <a:ext cx="3210339" cy="1271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3636" y="1330963"/>
            <a:ext cx="2986019" cy="1076636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5AFBAA-25FF-494A-937E-3DFC5F737803}"/>
              </a:ext>
            </a:extLst>
          </p:cNvPr>
          <p:cNvSpPr/>
          <p:nvPr userDrawn="1"/>
        </p:nvSpPr>
        <p:spPr>
          <a:xfrm>
            <a:off x="371475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3636" y="2623930"/>
            <a:ext cx="2986019" cy="344888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D8F79B-BFE6-4B3E-8853-5C61FDFF46D9}"/>
              </a:ext>
            </a:extLst>
          </p:cNvPr>
          <p:cNvSpPr/>
          <p:nvPr userDrawn="1"/>
        </p:nvSpPr>
        <p:spPr>
          <a:xfrm>
            <a:off x="3717652" y="1233488"/>
            <a:ext cx="3210339" cy="12715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B3569E-E4EC-433C-AFDA-E50961675D8F}"/>
              </a:ext>
            </a:extLst>
          </p:cNvPr>
          <p:cNvSpPr/>
          <p:nvPr userDrawn="1"/>
        </p:nvSpPr>
        <p:spPr>
          <a:xfrm>
            <a:off x="3717651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830620" y="1333189"/>
            <a:ext cx="2984400" cy="1074410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30620" y="2623930"/>
            <a:ext cx="2984400" cy="344888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851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7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36610" y="1779589"/>
            <a:ext cx="5318781" cy="2182811"/>
          </a:xfrm>
        </p:spPr>
        <p:txBody>
          <a:bodyPr anchor="b">
            <a:normAutofit/>
          </a:bodyPr>
          <a:lstStyle>
            <a:lvl1pPr algn="ctr"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36610" y="4079083"/>
            <a:ext cx="5318781" cy="97631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0443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39EF0319-0CF7-4AB8-BE69-FEE9B6C298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11520487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61798" y="2910543"/>
            <a:ext cx="5058000" cy="518457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61798" y="3523420"/>
            <a:ext cx="5058000" cy="2181641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142" y="2910543"/>
            <a:ext cx="5058397" cy="518457"/>
          </a:xfrm>
        </p:spPr>
        <p:txBody>
          <a:bodyPr anchor="ctr"/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142" y="3523420"/>
            <a:ext cx="5058397" cy="2181641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4194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DB43705-0B3F-4F77-A8BB-08EC09D36A56}"/>
              </a:ext>
            </a:extLst>
          </p:cNvPr>
          <p:cNvSpPr/>
          <p:nvPr userDrawn="1"/>
        </p:nvSpPr>
        <p:spPr>
          <a:xfrm>
            <a:off x="0" y="0"/>
            <a:ext cx="12192000" cy="2146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61797" y="3634443"/>
            <a:ext cx="5630165" cy="518457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61797" y="4247320"/>
            <a:ext cx="5630165" cy="1953455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476" y="3634443"/>
            <a:ext cx="5582064" cy="518457"/>
          </a:xfrm>
        </p:spPr>
        <p:txBody>
          <a:bodyPr anchor="ctr"/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1476" y="4247320"/>
            <a:ext cx="5582064" cy="1953455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16CD8AAD-701B-4F23-AB47-6FC68078713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6" y="1593851"/>
            <a:ext cx="5582064" cy="192956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2B9551A7-E41A-4D0E-925B-71270CA0F33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81738" y="1593850"/>
            <a:ext cx="5582064" cy="192956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4248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90C1024-E4C7-44C6-ADC4-870B3D482C3F}"/>
              </a:ext>
            </a:extLst>
          </p:cNvPr>
          <p:cNvSpPr/>
          <p:nvPr userDrawn="1"/>
        </p:nvSpPr>
        <p:spPr>
          <a:xfrm>
            <a:off x="6441279" y="3761720"/>
            <a:ext cx="5446800" cy="24009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B43705-0B3F-4F77-A8BB-08EC09D36A56}"/>
              </a:ext>
            </a:extLst>
          </p:cNvPr>
          <p:cNvSpPr/>
          <p:nvPr userDrawn="1"/>
        </p:nvSpPr>
        <p:spPr>
          <a:xfrm>
            <a:off x="371474" y="1271588"/>
            <a:ext cx="5445125" cy="240095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10169" y="3956706"/>
            <a:ext cx="5109021" cy="518457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10169" y="4569583"/>
            <a:ext cx="5109021" cy="1412117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836" y="1462743"/>
            <a:ext cx="5108400" cy="518457"/>
          </a:xfrm>
        </p:spPr>
        <p:txBody>
          <a:bodyPr anchor="ctr"/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9836" y="2075621"/>
            <a:ext cx="5108400" cy="1391480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9DFBCB44-5019-402B-BEC3-12F7F5526F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0101" y="1271588"/>
            <a:ext cx="6012000" cy="240095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6">
            <a:extLst>
              <a:ext uri="{FF2B5EF4-FFF2-40B4-BE49-F238E27FC236}">
                <a16:creationId xmlns:a16="http://schemas.microsoft.com/office/drawing/2014/main" id="{8CD826C9-080C-4638-B261-376BD8B3162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1475" y="3758268"/>
            <a:ext cx="6011800" cy="240095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4903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5460C4-49C1-4270-BC58-5EEBC7761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5572125" cy="397351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19837" y="2227263"/>
            <a:ext cx="5572125" cy="397351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661614-E5E5-43DF-A12A-7BE84E58EE3B}"/>
              </a:ext>
            </a:extLst>
          </p:cNvPr>
          <p:cNvSpPr/>
          <p:nvPr userDrawn="1"/>
        </p:nvSpPr>
        <p:spPr>
          <a:xfrm>
            <a:off x="371475" y="5271760"/>
            <a:ext cx="5572125" cy="9290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61B260-71A2-402A-A38D-FE2C484B7F99}"/>
              </a:ext>
            </a:extLst>
          </p:cNvPr>
          <p:cNvSpPr/>
          <p:nvPr userDrawn="1"/>
        </p:nvSpPr>
        <p:spPr>
          <a:xfrm>
            <a:off x="6319836" y="1233488"/>
            <a:ext cx="5572125" cy="92901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4987" y="5380667"/>
            <a:ext cx="5245100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83348" y="1342395"/>
            <a:ext cx="5245100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8786417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7699" y="4517395"/>
            <a:ext cx="5372096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54749" y="1642105"/>
            <a:ext cx="5372096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023CF6-0A85-4867-A5CF-F75DDBC4C20A}"/>
              </a:ext>
            </a:extLst>
          </p:cNvPr>
          <p:cNvSpPr/>
          <p:nvPr userDrawn="1"/>
        </p:nvSpPr>
        <p:spPr>
          <a:xfrm>
            <a:off x="0" y="0"/>
            <a:ext cx="1854199" cy="1752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9F3577-4130-4F32-9302-DA8838D30560}"/>
              </a:ext>
            </a:extLst>
          </p:cNvPr>
          <p:cNvSpPr/>
          <p:nvPr userDrawn="1"/>
        </p:nvSpPr>
        <p:spPr>
          <a:xfrm>
            <a:off x="10337800" y="5122548"/>
            <a:ext cx="1854199" cy="1752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7699" y="571500"/>
            <a:ext cx="5372097" cy="383984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54748" y="2429505"/>
            <a:ext cx="5372097" cy="385699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18698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023CF6-0A85-4867-A5CF-F75DDBC4C20A}"/>
              </a:ext>
            </a:extLst>
          </p:cNvPr>
          <p:cNvSpPr/>
          <p:nvPr userDrawn="1"/>
        </p:nvSpPr>
        <p:spPr>
          <a:xfrm>
            <a:off x="0" y="1932303"/>
            <a:ext cx="12192000" cy="291719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7699" y="1470977"/>
            <a:ext cx="5372097" cy="383984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54748" y="1462403"/>
            <a:ext cx="5372097" cy="385699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7699" y="5451475"/>
            <a:ext cx="5372096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noProof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54748" y="591502"/>
            <a:ext cx="5372096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noProof="0"/>
              <a:t>Add your text here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F4B4D45-80E3-42F8-B437-4182608210C3}"/>
              </a:ext>
            </a:extLst>
          </p:cNvPr>
          <p:cNvGrpSpPr/>
          <p:nvPr userDrawn="1"/>
        </p:nvGrpSpPr>
        <p:grpSpPr>
          <a:xfrm>
            <a:off x="5387974" y="422433"/>
            <a:ext cx="644525" cy="973138"/>
            <a:chOff x="371475" y="671713"/>
            <a:chExt cx="496540" cy="836738"/>
          </a:xfrm>
          <a:solidFill>
            <a:schemeClr val="accent6"/>
          </a:soli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670E361-AF23-4722-9250-CCF26B3C5884}"/>
                </a:ext>
              </a:extLst>
            </p:cNvPr>
            <p:cNvSpPr/>
            <p:nvPr userDrawn="1"/>
          </p:nvSpPr>
          <p:spPr>
            <a:xfrm>
              <a:off x="371475" y="1011911"/>
              <a:ext cx="496540" cy="4965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DE16CED-9FCD-4407-99EF-FFBE689DA9F1}"/>
                </a:ext>
              </a:extLst>
            </p:cNvPr>
            <p:cNvSpPr/>
            <p:nvPr userDrawn="1"/>
          </p:nvSpPr>
          <p:spPr>
            <a:xfrm>
              <a:off x="620587" y="671713"/>
              <a:ext cx="247428" cy="24742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A147081-5AFB-463F-B27C-7A0C4CA0573B}"/>
              </a:ext>
            </a:extLst>
          </p:cNvPr>
          <p:cNvGrpSpPr/>
          <p:nvPr userDrawn="1"/>
        </p:nvGrpSpPr>
        <p:grpSpPr>
          <a:xfrm flipH="1">
            <a:off x="6248401" y="5451475"/>
            <a:ext cx="644525" cy="973138"/>
            <a:chOff x="371475" y="671713"/>
            <a:chExt cx="496540" cy="836738"/>
          </a:xfrm>
          <a:solidFill>
            <a:schemeClr val="accent6"/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E24567E-B0AE-4E55-A5FB-3019A9598162}"/>
                </a:ext>
              </a:extLst>
            </p:cNvPr>
            <p:cNvSpPr/>
            <p:nvPr userDrawn="1"/>
          </p:nvSpPr>
          <p:spPr>
            <a:xfrm>
              <a:off x="371475" y="1011911"/>
              <a:ext cx="496540" cy="4965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918E6C0-B582-4943-9462-FE9740846585}"/>
                </a:ext>
              </a:extLst>
            </p:cNvPr>
            <p:cNvSpPr/>
            <p:nvPr userDrawn="1"/>
          </p:nvSpPr>
          <p:spPr>
            <a:xfrm>
              <a:off x="620587" y="671713"/>
              <a:ext cx="247428" cy="24742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4933882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19200" cy="68580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72201" y="0"/>
            <a:ext cx="6019799" cy="68580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5351" y="5008563"/>
            <a:ext cx="4910400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35593" y="5008563"/>
            <a:ext cx="4908708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3037322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023CF6-0A85-4867-A5CF-F75DDBC4C20A}"/>
              </a:ext>
            </a:extLst>
          </p:cNvPr>
          <p:cNvSpPr/>
          <p:nvPr userDrawn="1"/>
        </p:nvSpPr>
        <p:spPr>
          <a:xfrm>
            <a:off x="0" y="0"/>
            <a:ext cx="5372096" cy="6857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260350"/>
            <a:ext cx="5618153" cy="63007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7E2F46B-C34E-40D3-9D43-BBA43EDFC924}"/>
              </a:ext>
            </a:extLst>
          </p:cNvPr>
          <p:cNvSpPr/>
          <p:nvPr userDrawn="1"/>
        </p:nvSpPr>
        <p:spPr>
          <a:xfrm>
            <a:off x="6819906" y="-18257"/>
            <a:ext cx="5372096" cy="68579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80147" y="260350"/>
            <a:ext cx="5619600" cy="63007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5351" y="5008563"/>
            <a:ext cx="4910400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35593" y="5008563"/>
            <a:ext cx="4908708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6337101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5460C4-49C1-4270-BC58-5EEBC7761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2950CCA-59F9-4C47-A5BA-294E9EDCBABE}"/>
              </a:ext>
            </a:extLst>
          </p:cNvPr>
          <p:cNvSpPr/>
          <p:nvPr userDrawn="1"/>
        </p:nvSpPr>
        <p:spPr>
          <a:xfrm>
            <a:off x="371475" y="1233488"/>
            <a:ext cx="2776354" cy="49672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B5BF167-B9E6-4F02-9FA8-3CA79D552F0E}"/>
              </a:ext>
            </a:extLst>
          </p:cNvPr>
          <p:cNvSpPr/>
          <p:nvPr userDrawn="1"/>
        </p:nvSpPr>
        <p:spPr>
          <a:xfrm>
            <a:off x="3286186" y="1233488"/>
            <a:ext cx="2776354" cy="49672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48694DE-D82B-49DB-8A45-D1DD4C9BCEF1}"/>
              </a:ext>
            </a:extLst>
          </p:cNvPr>
          <p:cNvSpPr/>
          <p:nvPr userDrawn="1"/>
        </p:nvSpPr>
        <p:spPr>
          <a:xfrm>
            <a:off x="6200897" y="1233488"/>
            <a:ext cx="2776354" cy="496728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07C1370-8D38-4641-8D37-30A1218A4372}"/>
              </a:ext>
            </a:extLst>
          </p:cNvPr>
          <p:cNvSpPr/>
          <p:nvPr userDrawn="1"/>
        </p:nvSpPr>
        <p:spPr>
          <a:xfrm>
            <a:off x="9115608" y="1246188"/>
            <a:ext cx="2776354" cy="496728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E3EDDE5-9B23-44D7-8546-0B2365B42B16}"/>
              </a:ext>
            </a:extLst>
          </p:cNvPr>
          <p:cNvCxnSpPr/>
          <p:nvPr userDrawn="1"/>
        </p:nvCxnSpPr>
        <p:spPr>
          <a:xfrm>
            <a:off x="591252" y="3721100"/>
            <a:ext cx="233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9D259D5-D3C0-4B60-B2D9-9B6DFFD270D8}"/>
              </a:ext>
            </a:extLst>
          </p:cNvPr>
          <p:cNvCxnSpPr/>
          <p:nvPr userDrawn="1"/>
        </p:nvCxnSpPr>
        <p:spPr>
          <a:xfrm>
            <a:off x="3505963" y="3721100"/>
            <a:ext cx="233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710C392-9E34-4640-AC70-210A1B8C47B5}"/>
              </a:ext>
            </a:extLst>
          </p:cNvPr>
          <p:cNvCxnSpPr/>
          <p:nvPr userDrawn="1"/>
        </p:nvCxnSpPr>
        <p:spPr>
          <a:xfrm>
            <a:off x="6420674" y="3721100"/>
            <a:ext cx="233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7A92E0B-B060-48FA-A650-36894FF4B216}"/>
              </a:ext>
            </a:extLst>
          </p:cNvPr>
          <p:cNvCxnSpPr/>
          <p:nvPr userDrawn="1"/>
        </p:nvCxnSpPr>
        <p:spPr>
          <a:xfrm>
            <a:off x="9335385" y="3721100"/>
            <a:ext cx="233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D9056F2B-EAFD-4A57-BB92-D14816C84D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76300" y="1739900"/>
            <a:ext cx="1689100" cy="1397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33">
            <a:extLst>
              <a:ext uri="{FF2B5EF4-FFF2-40B4-BE49-F238E27FC236}">
                <a16:creationId xmlns:a16="http://schemas.microsoft.com/office/drawing/2014/main" id="{E65006DE-F797-4019-BB72-F484F9FE7E5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29813" y="4263232"/>
            <a:ext cx="1689100" cy="1397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33">
            <a:extLst>
              <a:ext uri="{FF2B5EF4-FFF2-40B4-BE49-F238E27FC236}">
                <a16:creationId xmlns:a16="http://schemas.microsoft.com/office/drawing/2014/main" id="{0947D252-5545-4406-8764-B7712464DA5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44524" y="1739900"/>
            <a:ext cx="1689100" cy="1397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33">
            <a:extLst>
              <a:ext uri="{FF2B5EF4-FFF2-40B4-BE49-F238E27FC236}">
                <a16:creationId xmlns:a16="http://schemas.microsoft.com/office/drawing/2014/main" id="{DD89F80C-C1D7-4F63-BAD2-F4EE1F9A162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659235" y="4263232"/>
            <a:ext cx="1689100" cy="1397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08BBFEC8-B6BE-4768-9284-26D98C06FF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0550" y="3949700"/>
            <a:ext cx="2336800" cy="1854200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D12C79C2-427D-418B-8FFA-C27D8F2C986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05963" y="1595835"/>
            <a:ext cx="2336800" cy="1854200"/>
          </a:xfrm>
        </p:spPr>
        <p:txBody>
          <a:bodyPr anchor="b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0FD568C4-A06D-4A56-B7D6-AF338F5C329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20674" y="3949700"/>
            <a:ext cx="2336800" cy="1854200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3" name="Text Placeholder 39">
            <a:extLst>
              <a:ext uri="{FF2B5EF4-FFF2-40B4-BE49-F238E27FC236}">
                <a16:creationId xmlns:a16="http://schemas.microsoft.com/office/drawing/2014/main" id="{76B41443-1233-4172-B61C-7CC516D8880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35385" y="1595835"/>
            <a:ext cx="2336800" cy="1854200"/>
          </a:xfrm>
        </p:spPr>
        <p:txBody>
          <a:bodyPr anchor="b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1080789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B607F24-5B01-4964-9736-E876BC347E5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6168473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2950CCA-59F9-4C47-A5BA-294E9EDCBABE}"/>
              </a:ext>
            </a:extLst>
          </p:cNvPr>
          <p:cNvSpPr/>
          <p:nvPr userDrawn="1"/>
        </p:nvSpPr>
        <p:spPr>
          <a:xfrm>
            <a:off x="6769101" y="0"/>
            <a:ext cx="2711082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44232AA-36A1-4A85-8868-9D12848EB106}"/>
              </a:ext>
            </a:extLst>
          </p:cNvPr>
          <p:cNvSpPr/>
          <p:nvPr userDrawn="1"/>
        </p:nvSpPr>
        <p:spPr>
          <a:xfrm>
            <a:off x="9480918" y="2286000"/>
            <a:ext cx="2711082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B045D93-056D-486E-A634-890ECB9AF9C2}"/>
              </a:ext>
            </a:extLst>
          </p:cNvPr>
          <p:cNvSpPr/>
          <p:nvPr userDrawn="1"/>
        </p:nvSpPr>
        <p:spPr>
          <a:xfrm>
            <a:off x="6769100" y="4572000"/>
            <a:ext cx="2711082" cy="2286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67CD5E4-19A9-4EFD-BBF1-2B1FBC9BB9BD}"/>
              </a:ext>
            </a:extLst>
          </p:cNvPr>
          <p:cNvSpPr/>
          <p:nvPr userDrawn="1"/>
        </p:nvSpPr>
        <p:spPr>
          <a:xfrm>
            <a:off x="9480918" y="0"/>
            <a:ext cx="2711082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A533582-AC3E-4F3B-9602-085EB97AD294}"/>
              </a:ext>
            </a:extLst>
          </p:cNvPr>
          <p:cNvSpPr/>
          <p:nvPr userDrawn="1"/>
        </p:nvSpPr>
        <p:spPr>
          <a:xfrm>
            <a:off x="6768364" y="2286000"/>
            <a:ext cx="2711082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F0B1BD9-4AC2-4549-9001-383664C7F224}"/>
              </a:ext>
            </a:extLst>
          </p:cNvPr>
          <p:cNvSpPr/>
          <p:nvPr userDrawn="1"/>
        </p:nvSpPr>
        <p:spPr>
          <a:xfrm>
            <a:off x="9480918" y="4572000"/>
            <a:ext cx="2711082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32B2DC05-AAD7-458D-B737-BE8CCA1FFA99}"/>
              </a:ext>
            </a:extLst>
          </p:cNvPr>
          <p:cNvSpPr/>
          <p:nvPr userDrawn="1"/>
        </p:nvSpPr>
        <p:spPr>
          <a:xfrm rot="5400000">
            <a:off x="9422986" y="1050373"/>
            <a:ext cx="298174" cy="185254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E423C01B-EB10-48EF-8F1C-C2A7E1923E3E}"/>
              </a:ext>
            </a:extLst>
          </p:cNvPr>
          <p:cNvSpPr/>
          <p:nvPr userDrawn="1"/>
        </p:nvSpPr>
        <p:spPr>
          <a:xfrm rot="16200000">
            <a:off x="9238100" y="3336373"/>
            <a:ext cx="298174" cy="185254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Isosceles Triangle 43">
            <a:extLst>
              <a:ext uri="{FF2B5EF4-FFF2-40B4-BE49-F238E27FC236}">
                <a16:creationId xmlns:a16="http://schemas.microsoft.com/office/drawing/2014/main" id="{BB0D5D5D-BB46-489A-A006-03E52FDA0AB6}"/>
              </a:ext>
            </a:extLst>
          </p:cNvPr>
          <p:cNvSpPr/>
          <p:nvPr userDrawn="1"/>
        </p:nvSpPr>
        <p:spPr>
          <a:xfrm rot="5400000">
            <a:off x="9422986" y="5622373"/>
            <a:ext cx="298174" cy="185254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Picture Placeholder 33">
            <a:extLst>
              <a:ext uri="{FF2B5EF4-FFF2-40B4-BE49-F238E27FC236}">
                <a16:creationId xmlns:a16="http://schemas.microsoft.com/office/drawing/2014/main" id="{2D0DCA06-9544-45C9-BE22-EBB853AE757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133588" y="561678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6" name="Picture Placeholder 33">
            <a:extLst>
              <a:ext uri="{FF2B5EF4-FFF2-40B4-BE49-F238E27FC236}">
                <a16:creationId xmlns:a16="http://schemas.microsoft.com/office/drawing/2014/main" id="{21403A13-F195-405D-B352-4B77969E358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421034" y="2847678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7" name="Picture Placeholder 33">
            <a:extLst>
              <a:ext uri="{FF2B5EF4-FFF2-40B4-BE49-F238E27FC236}">
                <a16:creationId xmlns:a16="http://schemas.microsoft.com/office/drawing/2014/main" id="{390C9BE2-4328-41D9-82FB-F6FEE7026C5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133588" y="5133678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8" name="Picture Placeholder 6">
            <a:extLst>
              <a:ext uri="{FF2B5EF4-FFF2-40B4-BE49-F238E27FC236}">
                <a16:creationId xmlns:a16="http://schemas.microsoft.com/office/drawing/2014/main" id="{7E57D58E-479C-4409-8D5F-7CAC3178A77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1475" y="1233488"/>
            <a:ext cx="6168473" cy="562451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Text Placeholder 39">
            <a:extLst>
              <a:ext uri="{FF2B5EF4-FFF2-40B4-BE49-F238E27FC236}">
                <a16:creationId xmlns:a16="http://schemas.microsoft.com/office/drawing/2014/main" id="{1EE624A7-7FE4-44DC-B710-D995C25C9C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56242" y="215900"/>
            <a:ext cx="2336800" cy="185420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8" name="Text Placeholder 39">
            <a:extLst>
              <a:ext uri="{FF2B5EF4-FFF2-40B4-BE49-F238E27FC236}">
                <a16:creationId xmlns:a16="http://schemas.microsoft.com/office/drawing/2014/main" id="{34CC27D1-7AB7-4922-81C5-41E9C01BAAE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668059" y="2501900"/>
            <a:ext cx="2336800" cy="185420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9" name="Text Placeholder 39">
            <a:extLst>
              <a:ext uri="{FF2B5EF4-FFF2-40B4-BE49-F238E27FC236}">
                <a16:creationId xmlns:a16="http://schemas.microsoft.com/office/drawing/2014/main" id="{03F0CFEB-33B8-47FE-BC44-44AF273543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956241" y="4787900"/>
            <a:ext cx="2336800" cy="185420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014259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A59197-7C21-44E6-8A97-DE0ABD1E6909}"/>
              </a:ext>
            </a:extLst>
          </p:cNvPr>
          <p:cNvSpPr/>
          <p:nvPr userDrawn="1"/>
        </p:nvSpPr>
        <p:spPr>
          <a:xfrm>
            <a:off x="0" y="0"/>
            <a:ext cx="64135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16500" y="472281"/>
            <a:ext cx="7175500" cy="591343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6" y="1779589"/>
            <a:ext cx="4416424" cy="2182811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476" y="4079083"/>
            <a:ext cx="4416424" cy="97631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626B81-8882-4179-8C3A-BEA9BBEF2A62}"/>
              </a:ext>
            </a:extLst>
          </p:cNvPr>
          <p:cNvSpPr/>
          <p:nvPr userDrawn="1"/>
        </p:nvSpPr>
        <p:spPr>
          <a:xfrm>
            <a:off x="5021263" y="368300"/>
            <a:ext cx="3159760" cy="11668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8364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8" name="Picture Placeholder 6">
            <a:extLst>
              <a:ext uri="{FF2B5EF4-FFF2-40B4-BE49-F238E27FC236}">
                <a16:creationId xmlns:a16="http://schemas.microsoft.com/office/drawing/2014/main" id="{7E57D58E-479C-4409-8D5F-7CAC3178A77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1475" y="1233488"/>
            <a:ext cx="11520487" cy="3049754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Picture Placeholder 33">
            <a:extLst>
              <a:ext uri="{FF2B5EF4-FFF2-40B4-BE49-F238E27FC236}">
                <a16:creationId xmlns:a16="http://schemas.microsoft.com/office/drawing/2014/main" id="{917F3183-F8DC-409E-BDAF-E3190E5CC10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66711" y="2999731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33">
            <a:extLst>
              <a:ext uri="{FF2B5EF4-FFF2-40B4-BE49-F238E27FC236}">
                <a16:creationId xmlns:a16="http://schemas.microsoft.com/office/drawing/2014/main" id="{8DCF90EE-8A0F-46BB-A8EC-27CB7826EB0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108135" y="2999731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33">
            <a:extLst>
              <a:ext uri="{FF2B5EF4-FFF2-40B4-BE49-F238E27FC236}">
                <a16:creationId xmlns:a16="http://schemas.microsoft.com/office/drawing/2014/main" id="{4B6BCE84-A7A7-4701-966F-9F969C523C5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749558" y="2999731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33">
            <a:extLst>
              <a:ext uri="{FF2B5EF4-FFF2-40B4-BE49-F238E27FC236}">
                <a16:creationId xmlns:a16="http://schemas.microsoft.com/office/drawing/2014/main" id="{2F810615-16AA-4D3F-93BB-1074BABE123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435088" y="2999731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9E999B4-BC91-4EF5-915C-59E58E141134}"/>
              </a:ext>
            </a:extLst>
          </p:cNvPr>
          <p:cNvSpPr/>
          <p:nvPr userDrawn="1"/>
        </p:nvSpPr>
        <p:spPr>
          <a:xfrm>
            <a:off x="979920" y="4514247"/>
            <a:ext cx="2379325" cy="1686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E3D72D1-545E-4FA9-B18F-DBE257DA9472}"/>
              </a:ext>
            </a:extLst>
          </p:cNvPr>
          <p:cNvSpPr/>
          <p:nvPr userDrawn="1"/>
        </p:nvSpPr>
        <p:spPr>
          <a:xfrm>
            <a:off x="3621344" y="4514247"/>
            <a:ext cx="2379325" cy="16865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1FF2C74-7F94-4D15-9530-4844CA0ABABA}"/>
              </a:ext>
            </a:extLst>
          </p:cNvPr>
          <p:cNvSpPr/>
          <p:nvPr userDrawn="1"/>
        </p:nvSpPr>
        <p:spPr>
          <a:xfrm>
            <a:off x="6262766" y="4514247"/>
            <a:ext cx="2379325" cy="168652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65048BF-5755-467D-94DA-799CD1A9ED70}"/>
              </a:ext>
            </a:extLst>
          </p:cNvPr>
          <p:cNvSpPr/>
          <p:nvPr userDrawn="1"/>
        </p:nvSpPr>
        <p:spPr>
          <a:xfrm>
            <a:off x="8904188" y="4514247"/>
            <a:ext cx="2379325" cy="168652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 Placeholder 39">
            <a:extLst>
              <a:ext uri="{FF2B5EF4-FFF2-40B4-BE49-F238E27FC236}">
                <a16:creationId xmlns:a16="http://schemas.microsoft.com/office/drawing/2014/main" id="{3C8488B4-AC1B-43A6-A416-3F5BC72456F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91465" y="4598182"/>
            <a:ext cx="2156235" cy="133043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950DB978-3832-472D-9958-42D6A712EA6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32888" y="4598182"/>
            <a:ext cx="2156235" cy="133043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7A9C8821-D3DD-40C3-83BD-38D19040571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74310" y="4598182"/>
            <a:ext cx="2156235" cy="133043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C3FC554A-BF67-40BD-BD4F-B2EA17BBDB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15732" y="4598182"/>
            <a:ext cx="2156235" cy="133043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ECF54D-C7AE-4FFE-A9FA-ECD663CD2A09}"/>
              </a:ext>
            </a:extLst>
          </p:cNvPr>
          <p:cNvCxnSpPr>
            <a:cxnSpLocks/>
          </p:cNvCxnSpPr>
          <p:nvPr userDrawn="1"/>
        </p:nvCxnSpPr>
        <p:spPr>
          <a:xfrm>
            <a:off x="979920" y="4357837"/>
            <a:ext cx="2379325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FB84BED-8481-4D23-AE06-31529215FE6C}"/>
              </a:ext>
            </a:extLst>
          </p:cNvPr>
          <p:cNvCxnSpPr>
            <a:cxnSpLocks/>
          </p:cNvCxnSpPr>
          <p:nvPr userDrawn="1"/>
        </p:nvCxnSpPr>
        <p:spPr>
          <a:xfrm>
            <a:off x="3621344" y="4357837"/>
            <a:ext cx="2379325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A09D405-9228-4697-A91F-4E5A2B5B6512}"/>
              </a:ext>
            </a:extLst>
          </p:cNvPr>
          <p:cNvCxnSpPr>
            <a:cxnSpLocks/>
          </p:cNvCxnSpPr>
          <p:nvPr userDrawn="1"/>
        </p:nvCxnSpPr>
        <p:spPr>
          <a:xfrm>
            <a:off x="6262767" y="4357837"/>
            <a:ext cx="2379325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645748A-37E1-4661-B50F-D1FCAF7F3088}"/>
              </a:ext>
            </a:extLst>
          </p:cNvPr>
          <p:cNvCxnSpPr>
            <a:cxnSpLocks/>
          </p:cNvCxnSpPr>
          <p:nvPr userDrawn="1"/>
        </p:nvCxnSpPr>
        <p:spPr>
          <a:xfrm>
            <a:off x="8904191" y="4357837"/>
            <a:ext cx="2379325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08721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8" name="Picture Placeholder 6">
            <a:extLst>
              <a:ext uri="{FF2B5EF4-FFF2-40B4-BE49-F238E27FC236}">
                <a16:creationId xmlns:a16="http://schemas.microsoft.com/office/drawing/2014/main" id="{7E57D58E-479C-4409-8D5F-7CAC3178A77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1476" y="1233488"/>
            <a:ext cx="4140890" cy="514826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DD2DC66-11E4-4714-A8DE-E8AC34D49655}"/>
              </a:ext>
            </a:extLst>
          </p:cNvPr>
          <p:cNvSpPr/>
          <p:nvPr userDrawn="1"/>
        </p:nvSpPr>
        <p:spPr>
          <a:xfrm>
            <a:off x="4615257" y="1233489"/>
            <a:ext cx="2371952" cy="514826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6748F93-9B1D-4874-A164-A654BF7D6C8C}"/>
              </a:ext>
            </a:extLst>
          </p:cNvPr>
          <p:cNvGrpSpPr/>
          <p:nvPr userDrawn="1"/>
        </p:nvGrpSpPr>
        <p:grpSpPr>
          <a:xfrm>
            <a:off x="4842107" y="2462886"/>
            <a:ext cx="1918252" cy="2689468"/>
            <a:chOff x="4790661" y="2266122"/>
            <a:chExt cx="1918252" cy="2852530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4AEF10CE-C943-4C6B-9DBF-5A0E63CDC89B}"/>
                </a:ext>
              </a:extLst>
            </p:cNvPr>
            <p:cNvCxnSpPr/>
            <p:nvPr userDrawn="1"/>
          </p:nvCxnSpPr>
          <p:spPr>
            <a:xfrm>
              <a:off x="4790661" y="2266122"/>
              <a:ext cx="19182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428B198-0637-4F15-900F-6709BFE4BDEA}"/>
                </a:ext>
              </a:extLst>
            </p:cNvPr>
            <p:cNvCxnSpPr/>
            <p:nvPr userDrawn="1"/>
          </p:nvCxnSpPr>
          <p:spPr>
            <a:xfrm>
              <a:off x="4790661" y="3692387"/>
              <a:ext cx="19182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F29A1B0-F4AB-4243-979A-50FADE3330EA}"/>
                </a:ext>
              </a:extLst>
            </p:cNvPr>
            <p:cNvCxnSpPr/>
            <p:nvPr userDrawn="1"/>
          </p:nvCxnSpPr>
          <p:spPr>
            <a:xfrm>
              <a:off x="4790661" y="5118652"/>
              <a:ext cx="19182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894F998-0FDF-4CA2-802E-4FCFA7674171}"/>
              </a:ext>
            </a:extLst>
          </p:cNvPr>
          <p:cNvGrpSpPr/>
          <p:nvPr userDrawn="1"/>
        </p:nvGrpSpPr>
        <p:grpSpPr>
          <a:xfrm>
            <a:off x="7090100" y="2462886"/>
            <a:ext cx="4801862" cy="2689468"/>
            <a:chOff x="4790661" y="2266122"/>
            <a:chExt cx="1918252" cy="2852530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1F0C0C8-87C4-49FB-B35B-E937E9D0BEC5}"/>
                </a:ext>
              </a:extLst>
            </p:cNvPr>
            <p:cNvCxnSpPr/>
            <p:nvPr userDrawn="1"/>
          </p:nvCxnSpPr>
          <p:spPr>
            <a:xfrm>
              <a:off x="4790661" y="2266122"/>
              <a:ext cx="191825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857C5D3-7E33-4894-8AC3-0FD1BEB12F40}"/>
                </a:ext>
              </a:extLst>
            </p:cNvPr>
            <p:cNvCxnSpPr/>
            <p:nvPr userDrawn="1"/>
          </p:nvCxnSpPr>
          <p:spPr>
            <a:xfrm>
              <a:off x="4790661" y="3692387"/>
              <a:ext cx="191825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00BA9F8-92BF-42F0-BD46-D9B7E7422F75}"/>
                </a:ext>
              </a:extLst>
            </p:cNvPr>
            <p:cNvCxnSpPr/>
            <p:nvPr userDrawn="1"/>
          </p:nvCxnSpPr>
          <p:spPr>
            <a:xfrm>
              <a:off x="4790661" y="5118652"/>
              <a:ext cx="191825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 Placeholder 39">
            <a:extLst>
              <a:ext uri="{FF2B5EF4-FFF2-40B4-BE49-F238E27FC236}">
                <a16:creationId xmlns:a16="http://schemas.microsoft.com/office/drawing/2014/main" id="{9760B601-DCBC-47C8-95BE-A5DFCCBAD0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66507" y="1463643"/>
            <a:ext cx="4725455" cy="75882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179CBA0C-6465-4209-AF3F-548A57F20CE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66507" y="2741755"/>
            <a:ext cx="4725455" cy="75882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99852211-6BD9-4B69-BBC9-F2181F272D2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166507" y="4069997"/>
            <a:ext cx="4725455" cy="75882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EEF11D65-7095-41D2-9630-E2EB44552E5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166507" y="5394355"/>
            <a:ext cx="4725455" cy="75882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3" name="Picture Placeholder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27571" y="1437538"/>
            <a:ext cx="1147325" cy="81103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4" name="Picture Placeholder 33">
            <a:extLst>
              <a:ext uri="{FF2B5EF4-FFF2-40B4-BE49-F238E27FC236}">
                <a16:creationId xmlns:a16="http://schemas.microsoft.com/office/drawing/2014/main" id="{9A1BE0BE-1FFD-445C-B6BA-E4A602D2211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227571" y="2715650"/>
            <a:ext cx="1147325" cy="81103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5" name="Picture Placeholder 33">
            <a:extLst>
              <a:ext uri="{FF2B5EF4-FFF2-40B4-BE49-F238E27FC236}">
                <a16:creationId xmlns:a16="http://schemas.microsoft.com/office/drawing/2014/main" id="{B577AF17-6C7E-48B9-B267-0874B232A71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5227571" y="4043892"/>
            <a:ext cx="1147325" cy="81103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6" name="Picture Placeholder 33">
            <a:extLst>
              <a:ext uri="{FF2B5EF4-FFF2-40B4-BE49-F238E27FC236}">
                <a16:creationId xmlns:a16="http://schemas.microsoft.com/office/drawing/2014/main" id="{98A01AB1-3434-46C7-B1B3-90AFD4B1799F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227571" y="5368250"/>
            <a:ext cx="1147325" cy="81103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0925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1DD2DC66-11E4-4714-A8DE-E8AC34D49655}"/>
              </a:ext>
            </a:extLst>
          </p:cNvPr>
          <p:cNvSpPr/>
          <p:nvPr userDrawn="1"/>
        </p:nvSpPr>
        <p:spPr>
          <a:xfrm>
            <a:off x="371475" y="1233488"/>
            <a:ext cx="2293200" cy="24276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AF541B1-4F4B-40BC-BF0B-B80864399D0C}"/>
              </a:ext>
            </a:extLst>
          </p:cNvPr>
          <p:cNvSpPr/>
          <p:nvPr userDrawn="1"/>
        </p:nvSpPr>
        <p:spPr>
          <a:xfrm>
            <a:off x="371475" y="3773172"/>
            <a:ext cx="2293200" cy="24276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B837A4A-8DA3-4F45-9468-2C7DE5B35803}"/>
              </a:ext>
            </a:extLst>
          </p:cNvPr>
          <p:cNvSpPr/>
          <p:nvPr userDrawn="1"/>
        </p:nvSpPr>
        <p:spPr>
          <a:xfrm>
            <a:off x="6170635" y="1233487"/>
            <a:ext cx="2294237" cy="24276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9CA034F-F360-4CF5-B944-C16768254C5A}"/>
              </a:ext>
            </a:extLst>
          </p:cNvPr>
          <p:cNvSpPr/>
          <p:nvPr userDrawn="1"/>
        </p:nvSpPr>
        <p:spPr>
          <a:xfrm>
            <a:off x="6170635" y="3773171"/>
            <a:ext cx="2294237" cy="242760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Picture Placeholder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5473" y="1713955"/>
            <a:ext cx="1805204" cy="14666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CA01639-D8FA-4F18-8FE5-E923F5A1BB48}"/>
              </a:ext>
            </a:extLst>
          </p:cNvPr>
          <p:cNvSpPr/>
          <p:nvPr userDrawn="1"/>
        </p:nvSpPr>
        <p:spPr>
          <a:xfrm>
            <a:off x="2730561" y="1233488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F02D09E-3C25-405E-BF24-A884A07C224A}"/>
              </a:ext>
            </a:extLst>
          </p:cNvPr>
          <p:cNvSpPr/>
          <p:nvPr userDrawn="1"/>
        </p:nvSpPr>
        <p:spPr>
          <a:xfrm>
            <a:off x="2730561" y="3773171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ext Placeholder 39">
            <a:extLst>
              <a:ext uri="{FF2B5EF4-FFF2-40B4-BE49-F238E27FC236}">
                <a16:creationId xmlns:a16="http://schemas.microsoft.com/office/drawing/2014/main" id="{9760B601-DCBC-47C8-95BE-A5DFCCBAD0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900245" y="1460126"/>
            <a:ext cx="3002880" cy="1974324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5" name="Text Placeholder 39">
            <a:extLst>
              <a:ext uri="{FF2B5EF4-FFF2-40B4-BE49-F238E27FC236}">
                <a16:creationId xmlns:a16="http://schemas.microsoft.com/office/drawing/2014/main" id="{33BDF68D-A417-4526-95BD-83DC0A4FA5B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900245" y="3999809"/>
            <a:ext cx="3002880" cy="1974324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C6F0F84-9668-4EA8-A3F5-3AD5AED3EFDD}"/>
              </a:ext>
            </a:extLst>
          </p:cNvPr>
          <p:cNvSpPr/>
          <p:nvPr userDrawn="1"/>
        </p:nvSpPr>
        <p:spPr>
          <a:xfrm>
            <a:off x="8549714" y="1233488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9CCCFCB-4EAD-47A3-8F4A-307EE022DD53}"/>
              </a:ext>
            </a:extLst>
          </p:cNvPr>
          <p:cNvSpPr/>
          <p:nvPr userDrawn="1"/>
        </p:nvSpPr>
        <p:spPr>
          <a:xfrm>
            <a:off x="8549714" y="3773171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Text Placeholder 39">
            <a:extLst>
              <a:ext uri="{FF2B5EF4-FFF2-40B4-BE49-F238E27FC236}">
                <a16:creationId xmlns:a16="http://schemas.microsoft.com/office/drawing/2014/main" id="{058CD71F-A7E3-4F68-ADE3-4E6B1BAE312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719398" y="1460126"/>
            <a:ext cx="3002880" cy="1974324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50" name="Text Placeholder 39">
            <a:extLst>
              <a:ext uri="{FF2B5EF4-FFF2-40B4-BE49-F238E27FC236}">
                <a16:creationId xmlns:a16="http://schemas.microsoft.com/office/drawing/2014/main" id="{6EC40EC2-3775-4AF2-965D-0235107D834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719398" y="3999809"/>
            <a:ext cx="3002880" cy="1974324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51" name="Picture Placeholder 33">
            <a:extLst>
              <a:ext uri="{FF2B5EF4-FFF2-40B4-BE49-F238E27FC236}">
                <a16:creationId xmlns:a16="http://schemas.microsoft.com/office/drawing/2014/main" id="{F196EA03-E36C-4E2A-A82F-8FA76EC2DBFC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15473" y="4253638"/>
            <a:ext cx="1805204" cy="14666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Picture Placeholder 33">
            <a:extLst>
              <a:ext uri="{FF2B5EF4-FFF2-40B4-BE49-F238E27FC236}">
                <a16:creationId xmlns:a16="http://schemas.microsoft.com/office/drawing/2014/main" id="{9A754FAD-4B3A-4A76-9F0D-84DA72FD822B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415151" y="4253638"/>
            <a:ext cx="1805204" cy="14666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3" name="Picture Placeholder 33">
            <a:extLst>
              <a:ext uri="{FF2B5EF4-FFF2-40B4-BE49-F238E27FC236}">
                <a16:creationId xmlns:a16="http://schemas.microsoft.com/office/drawing/2014/main" id="{7A45718F-1012-47C4-BF29-7462E5C6CB90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415151" y="1713954"/>
            <a:ext cx="1805204" cy="14666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7322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DD2DC66-11E4-4714-A8DE-E8AC34D49655}"/>
              </a:ext>
            </a:extLst>
          </p:cNvPr>
          <p:cNvSpPr/>
          <p:nvPr userDrawn="1"/>
        </p:nvSpPr>
        <p:spPr>
          <a:xfrm>
            <a:off x="371474" y="1660868"/>
            <a:ext cx="2686613" cy="24276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CD9ECBB-3A0A-409C-B1C0-C8F4C3087894}"/>
              </a:ext>
            </a:extLst>
          </p:cNvPr>
          <p:cNvSpPr/>
          <p:nvPr userDrawn="1"/>
        </p:nvSpPr>
        <p:spPr>
          <a:xfrm>
            <a:off x="3316099" y="1660868"/>
            <a:ext cx="2686613" cy="24276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FB4FA2C-0414-484D-95CD-C5E17E33E238}"/>
              </a:ext>
            </a:extLst>
          </p:cNvPr>
          <p:cNvSpPr/>
          <p:nvPr userDrawn="1"/>
        </p:nvSpPr>
        <p:spPr>
          <a:xfrm>
            <a:off x="6260723" y="1660868"/>
            <a:ext cx="2686613" cy="24276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D0DE753-6478-4950-8F99-15952FCB6521}"/>
              </a:ext>
            </a:extLst>
          </p:cNvPr>
          <p:cNvSpPr/>
          <p:nvPr userDrawn="1"/>
        </p:nvSpPr>
        <p:spPr>
          <a:xfrm>
            <a:off x="9205348" y="1660868"/>
            <a:ext cx="2686613" cy="242760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Picture Placeholder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7420" y="1761485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33">
            <a:extLst>
              <a:ext uri="{FF2B5EF4-FFF2-40B4-BE49-F238E27FC236}">
                <a16:creationId xmlns:a16="http://schemas.microsoft.com/office/drawing/2014/main" id="{85BB27A3-DB87-46F4-8CA4-3C04A088E78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412045" y="1761485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33">
            <a:extLst>
              <a:ext uri="{FF2B5EF4-FFF2-40B4-BE49-F238E27FC236}">
                <a16:creationId xmlns:a16="http://schemas.microsoft.com/office/drawing/2014/main" id="{F356E399-83ED-4937-A1CC-F591866C0E8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356669" y="1761485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33">
            <a:extLst>
              <a:ext uri="{FF2B5EF4-FFF2-40B4-BE49-F238E27FC236}">
                <a16:creationId xmlns:a16="http://schemas.microsoft.com/office/drawing/2014/main" id="{0967254B-CF1D-4F0D-A7F6-EC4E117B750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301294" y="1761485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Text Placeholder 39">
            <a:extLst>
              <a:ext uri="{FF2B5EF4-FFF2-40B4-BE49-F238E27FC236}">
                <a16:creationId xmlns:a16="http://schemas.microsoft.com/office/drawing/2014/main" id="{0CEF6C35-6F7B-43AD-9E4D-44C2F8A7DFA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1474" y="4302782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3" name="Text Placeholder 39">
            <a:extLst>
              <a:ext uri="{FF2B5EF4-FFF2-40B4-BE49-F238E27FC236}">
                <a16:creationId xmlns:a16="http://schemas.microsoft.com/office/drawing/2014/main" id="{44EF032C-161A-4C58-B624-66488C255E1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1474" y="5058156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7" name="Text Placeholder 39">
            <a:extLst>
              <a:ext uri="{FF2B5EF4-FFF2-40B4-BE49-F238E27FC236}">
                <a16:creationId xmlns:a16="http://schemas.microsoft.com/office/drawing/2014/main" id="{ACF86334-F4A8-4CCD-944F-524700CD838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16099" y="4302782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8" name="Text Placeholder 39">
            <a:extLst>
              <a:ext uri="{FF2B5EF4-FFF2-40B4-BE49-F238E27FC236}">
                <a16:creationId xmlns:a16="http://schemas.microsoft.com/office/drawing/2014/main" id="{135B4AC9-821C-4D70-8A4A-1992394DE43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16099" y="5058156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D2CF516C-7598-43D3-95E9-5633F8F4469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60723" y="4302782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12A6084C-5383-4EFC-8D49-33C5B61E649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60723" y="5058156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EFC5493B-D3CF-41B9-A996-7FBE932504B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05350" y="4302782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33A98F60-C169-44C1-9654-2239C9C1F29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205350" y="5058156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8847343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FBB81E01-55F6-44A7-8ACB-B172EA0F9FB3}"/>
              </a:ext>
            </a:extLst>
          </p:cNvPr>
          <p:cNvSpPr/>
          <p:nvPr userDrawn="1"/>
        </p:nvSpPr>
        <p:spPr>
          <a:xfrm>
            <a:off x="467420" y="3895002"/>
            <a:ext cx="2494721" cy="2067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AD85DF7-0BE8-4B88-98A1-F5062CDAA964}"/>
              </a:ext>
            </a:extLst>
          </p:cNvPr>
          <p:cNvSpPr/>
          <p:nvPr userDrawn="1"/>
        </p:nvSpPr>
        <p:spPr>
          <a:xfrm>
            <a:off x="3412044" y="3895002"/>
            <a:ext cx="2494721" cy="20672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F69394C-95D0-4D10-A34D-A35EF27D2806}"/>
              </a:ext>
            </a:extLst>
          </p:cNvPr>
          <p:cNvSpPr/>
          <p:nvPr userDrawn="1"/>
        </p:nvSpPr>
        <p:spPr>
          <a:xfrm>
            <a:off x="6356668" y="3895002"/>
            <a:ext cx="2494721" cy="20672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6DBF753-694A-4503-A33B-73C09E8EE3A5}"/>
              </a:ext>
            </a:extLst>
          </p:cNvPr>
          <p:cNvSpPr/>
          <p:nvPr userDrawn="1"/>
        </p:nvSpPr>
        <p:spPr>
          <a:xfrm>
            <a:off x="9301294" y="3895002"/>
            <a:ext cx="2494721" cy="206723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Picture Placeholder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7420" y="1522949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33">
            <a:extLst>
              <a:ext uri="{FF2B5EF4-FFF2-40B4-BE49-F238E27FC236}">
                <a16:creationId xmlns:a16="http://schemas.microsoft.com/office/drawing/2014/main" id="{85BB27A3-DB87-46F4-8CA4-3C04A088E78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412045" y="1522949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33">
            <a:extLst>
              <a:ext uri="{FF2B5EF4-FFF2-40B4-BE49-F238E27FC236}">
                <a16:creationId xmlns:a16="http://schemas.microsoft.com/office/drawing/2014/main" id="{F356E399-83ED-4937-A1CC-F591866C0E8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356669" y="1522949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33">
            <a:extLst>
              <a:ext uri="{FF2B5EF4-FFF2-40B4-BE49-F238E27FC236}">
                <a16:creationId xmlns:a16="http://schemas.microsoft.com/office/drawing/2014/main" id="{0967254B-CF1D-4F0D-A7F6-EC4E117B750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301294" y="1522949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Text Placeholder 39">
            <a:extLst>
              <a:ext uri="{FF2B5EF4-FFF2-40B4-BE49-F238E27FC236}">
                <a16:creationId xmlns:a16="http://schemas.microsoft.com/office/drawing/2014/main" id="{0CEF6C35-6F7B-43AD-9E4D-44C2F8A7DFA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4610" y="4123880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3" name="Text Placeholder 39">
            <a:extLst>
              <a:ext uri="{FF2B5EF4-FFF2-40B4-BE49-F238E27FC236}">
                <a16:creationId xmlns:a16="http://schemas.microsoft.com/office/drawing/2014/main" id="{44EF032C-161A-4C58-B624-66488C255E1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4610" y="4879254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7" name="Text Placeholder 39">
            <a:extLst>
              <a:ext uri="{FF2B5EF4-FFF2-40B4-BE49-F238E27FC236}">
                <a16:creationId xmlns:a16="http://schemas.microsoft.com/office/drawing/2014/main" id="{ACF86334-F4A8-4CCD-944F-524700CD838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549235" y="4123880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8" name="Text Placeholder 39">
            <a:extLst>
              <a:ext uri="{FF2B5EF4-FFF2-40B4-BE49-F238E27FC236}">
                <a16:creationId xmlns:a16="http://schemas.microsoft.com/office/drawing/2014/main" id="{135B4AC9-821C-4D70-8A4A-1992394DE43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549235" y="4879254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D2CF516C-7598-43D3-95E9-5633F8F4469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493859" y="4123880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12A6084C-5383-4EFC-8D49-33C5B61E649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493859" y="4879254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EFC5493B-D3CF-41B9-A996-7FBE932504B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438486" y="4123880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33A98F60-C169-44C1-9654-2239C9C1F29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38486" y="4879254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56538280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4900613" y="1233488"/>
            <a:ext cx="6991350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928258E-48B5-471F-BC61-B45FB2CA51BA}"/>
              </a:ext>
            </a:extLst>
          </p:cNvPr>
          <p:cNvSpPr/>
          <p:nvPr userDrawn="1"/>
        </p:nvSpPr>
        <p:spPr>
          <a:xfrm>
            <a:off x="371474" y="1233488"/>
            <a:ext cx="4419187" cy="49672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67FAC3-5109-4D5D-8105-FC48313396C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6100" y="1450975"/>
            <a:ext cx="4065588" cy="455295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596796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371475" y="1233488"/>
            <a:ext cx="11520488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95297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371475" y="1233488"/>
            <a:ext cx="7450621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1D1D3DC-359F-47D3-A498-6E5DEF615BD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40675" y="1233488"/>
            <a:ext cx="3951288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5930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381415" y="1233488"/>
            <a:ext cx="5512490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7" name="Chart Placeholder 3">
            <a:extLst>
              <a:ext uri="{FF2B5EF4-FFF2-40B4-BE49-F238E27FC236}">
                <a16:creationId xmlns:a16="http://schemas.microsoft.com/office/drawing/2014/main" id="{6750280A-6976-42F9-B984-8601DD1972DC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379473" y="1233488"/>
            <a:ext cx="5512490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E63221D-DF23-4F80-AB42-A74C1B1CB425}"/>
              </a:ext>
            </a:extLst>
          </p:cNvPr>
          <p:cNvCxnSpPr/>
          <p:nvPr userDrawn="1"/>
        </p:nvCxnSpPr>
        <p:spPr>
          <a:xfrm>
            <a:off x="6125817" y="1233488"/>
            <a:ext cx="0" cy="4967287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7395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10622" y="1362696"/>
            <a:ext cx="5552246" cy="22948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9" name="Chart Placeholder 3">
            <a:extLst>
              <a:ext uri="{FF2B5EF4-FFF2-40B4-BE49-F238E27FC236}">
                <a16:creationId xmlns:a16="http://schemas.microsoft.com/office/drawing/2014/main" id="{3CC4F2FB-E360-40E2-BDA5-455EB243C216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00682" y="3781218"/>
            <a:ext cx="5552246" cy="22948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0" name="Chart Placeholder 3">
            <a:extLst>
              <a:ext uri="{FF2B5EF4-FFF2-40B4-BE49-F238E27FC236}">
                <a16:creationId xmlns:a16="http://schemas.microsoft.com/office/drawing/2014/main" id="{6373EAFD-6648-4861-97FB-A3961B86C81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6208643" y="1367561"/>
            <a:ext cx="5552246" cy="22948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1" name="Chart Placeholder 3">
            <a:extLst>
              <a:ext uri="{FF2B5EF4-FFF2-40B4-BE49-F238E27FC236}">
                <a16:creationId xmlns:a16="http://schemas.microsoft.com/office/drawing/2014/main" id="{CF0E102C-57E1-46ED-BE41-21C356F42BAD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198703" y="3786083"/>
            <a:ext cx="5552246" cy="22948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84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17DDCC-4521-4225-8F36-D4B39128409A}"/>
              </a:ext>
            </a:extLst>
          </p:cNvPr>
          <p:cNvSpPr/>
          <p:nvPr userDrawn="1"/>
        </p:nvSpPr>
        <p:spPr>
          <a:xfrm>
            <a:off x="8991600" y="3965574"/>
            <a:ext cx="3200400" cy="289242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6570C8-2343-4B74-AF97-DC7CE5D92865}"/>
              </a:ext>
            </a:extLst>
          </p:cNvPr>
          <p:cNvSpPr/>
          <p:nvPr userDrawn="1"/>
        </p:nvSpPr>
        <p:spPr>
          <a:xfrm>
            <a:off x="0" y="0"/>
            <a:ext cx="3200400" cy="289242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 userDrawn="1">
            <p:ph type="pic" sz="quarter" idx="10"/>
          </p:nvPr>
        </p:nvSpPr>
        <p:spPr>
          <a:xfrm>
            <a:off x="371476" y="278606"/>
            <a:ext cx="11520487" cy="315039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0B27536-7968-45BB-9FA8-DF1A47A47827}"/>
              </a:ext>
            </a:extLst>
          </p:cNvPr>
          <p:cNvSpPr/>
          <p:nvPr userDrawn="1"/>
        </p:nvSpPr>
        <p:spPr>
          <a:xfrm>
            <a:off x="371476" y="3429000"/>
            <a:ext cx="11520487" cy="2771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1510507" y="3886201"/>
            <a:ext cx="9242424" cy="1104900"/>
          </a:xfrm>
        </p:spPr>
        <p:txBody>
          <a:bodyPr anchor="ctr">
            <a:normAutofit/>
          </a:bodyPr>
          <a:lstStyle>
            <a:lvl1pPr algn="ct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1510507" y="5130801"/>
            <a:ext cx="9242424" cy="53340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37917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7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27201" y="2337595"/>
            <a:ext cx="8737600" cy="2182811"/>
          </a:xfrm>
        </p:spPr>
        <p:txBody>
          <a:bodyPr anchor="ctr">
            <a:normAutofit/>
          </a:bodyPr>
          <a:lstStyle>
            <a:lvl1pPr algn="ctr">
              <a:defRPr sz="11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75753809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C3DD3-9184-4434-93FC-DDB3E5B53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302458-F7EC-4A75-A897-E73CF8028E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D31584-D229-4F6C-BA8E-36782FDA8D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2B7AE8-665C-4FF6-B292-B525984D9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31890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2ACFC-0D65-4857-AAEE-904747F38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594C5E-E06C-488C-AC82-331C53B94F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EC8C27-FA57-408C-8D6B-844D81BC83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68A18F-96D4-4F1F-BF6B-EDFACBF8D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416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79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9C071DB-1B6B-4FC3-A099-12F35734D22D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768407-2D97-4F4F-8CB8-4D3668680B64}"/>
              </a:ext>
            </a:extLst>
          </p:cNvPr>
          <p:cNvSpPr/>
          <p:nvPr userDrawn="1"/>
        </p:nvSpPr>
        <p:spPr>
          <a:xfrm>
            <a:off x="371475" y="1460501"/>
            <a:ext cx="5724525" cy="47402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600" y="260351"/>
            <a:ext cx="9702800" cy="973137"/>
          </a:xfrm>
        </p:spPr>
        <p:txBody>
          <a:bodyPr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100" y="1638299"/>
            <a:ext cx="5346700" cy="4381501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D4AFEBD-46AA-4A09-AD19-CDD123811A4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1460501"/>
            <a:ext cx="5795963" cy="4740274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171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60351"/>
            <a:ext cx="5495926" cy="2138362"/>
          </a:xfrm>
        </p:spPr>
        <p:txBody>
          <a:bodyPr anchor="b">
            <a:noAutofit/>
          </a:bodyPr>
          <a:lstStyle>
            <a:lvl1pPr>
              <a:defRPr sz="54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2603500"/>
            <a:ext cx="5495926" cy="3573463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5" name="Picture Placeholder 1">
            <a:extLst>
              <a:ext uri="{FF2B5EF4-FFF2-40B4-BE49-F238E27FC236}">
                <a16:creationId xmlns:a16="http://schemas.microsoft.com/office/drawing/2014/main" id="{08C777B1-9A90-4B1E-A6AE-9339286077E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191224" y="637283"/>
            <a:ext cx="2692800" cy="2782540"/>
          </a:xfrm>
          <a:custGeom>
            <a:avLst/>
            <a:gdLst>
              <a:gd name="connsiteX0" fmla="*/ 0 w 2692800"/>
              <a:gd name="connsiteY0" fmla="*/ 0 h 2693640"/>
              <a:gd name="connsiteX1" fmla="*/ 2692800 w 2692800"/>
              <a:gd name="connsiteY1" fmla="*/ 0 h 2693640"/>
              <a:gd name="connsiteX2" fmla="*/ 2692800 w 2692800"/>
              <a:gd name="connsiteY2" fmla="*/ 2693640 h 2693640"/>
              <a:gd name="connsiteX3" fmla="*/ 0 w 2692800"/>
              <a:gd name="connsiteY3" fmla="*/ 2693640 h 2693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2800" h="2693640">
                <a:moveTo>
                  <a:pt x="0" y="0"/>
                </a:moveTo>
                <a:lnTo>
                  <a:pt x="2692800" y="0"/>
                </a:lnTo>
                <a:lnTo>
                  <a:pt x="2692800" y="2693640"/>
                </a:lnTo>
                <a:lnTo>
                  <a:pt x="0" y="26936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ID" sz="1800" dirty="0"/>
            </a:lvl1pPr>
          </a:lstStyle>
          <a:p>
            <a:pPr marL="0" lvl="0" indent="0" algn="ctr">
              <a:buNone/>
            </a:pPr>
            <a:r>
              <a:rPr lang="en-US" noProof="0" dirty="0"/>
              <a:t>Add Image Here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FEA994A-8056-4F3D-9365-B6A362A93EE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498424" y="3430043"/>
            <a:ext cx="2692800" cy="2772320"/>
          </a:xfrm>
          <a:custGeom>
            <a:avLst/>
            <a:gdLst>
              <a:gd name="connsiteX0" fmla="*/ 0 w 2692800"/>
              <a:gd name="connsiteY0" fmla="*/ 0 h 2693640"/>
              <a:gd name="connsiteX1" fmla="*/ 2692800 w 2692800"/>
              <a:gd name="connsiteY1" fmla="*/ 0 h 2693640"/>
              <a:gd name="connsiteX2" fmla="*/ 2692800 w 2692800"/>
              <a:gd name="connsiteY2" fmla="*/ 2693640 h 2693640"/>
              <a:gd name="connsiteX3" fmla="*/ 0 w 2692800"/>
              <a:gd name="connsiteY3" fmla="*/ 2693640 h 2693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2800" h="2693640">
                <a:moveTo>
                  <a:pt x="0" y="0"/>
                </a:moveTo>
                <a:lnTo>
                  <a:pt x="2692800" y="0"/>
                </a:lnTo>
                <a:lnTo>
                  <a:pt x="2692800" y="2693640"/>
                </a:lnTo>
                <a:lnTo>
                  <a:pt x="0" y="26936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ID" sz="1800" dirty="0"/>
            </a:lvl1pPr>
          </a:lstStyle>
          <a:p>
            <a:pPr marL="0" lvl="0" indent="0" algn="ctr">
              <a:buNone/>
            </a:pPr>
            <a:r>
              <a:rPr lang="en-US" noProof="0" dirty="0"/>
              <a:t>Add Image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29E334-587D-4420-9285-C2A5F494582B}"/>
              </a:ext>
            </a:extLst>
          </p:cNvPr>
          <p:cNvSpPr/>
          <p:nvPr userDrawn="1"/>
        </p:nvSpPr>
        <p:spPr>
          <a:xfrm>
            <a:off x="9289522" y="3527226"/>
            <a:ext cx="1248102" cy="12481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7BD4601-EF26-4D7C-8CB6-95488F17575B}"/>
              </a:ext>
            </a:extLst>
          </p:cNvPr>
          <p:cNvSpPr/>
          <p:nvPr userDrawn="1"/>
        </p:nvSpPr>
        <p:spPr>
          <a:xfrm>
            <a:off x="8621786" y="2848323"/>
            <a:ext cx="496540" cy="4965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949C41-2679-4E9D-A28C-F0C979F5702B}"/>
              </a:ext>
            </a:extLst>
          </p:cNvPr>
          <p:cNvSpPr/>
          <p:nvPr userDrawn="1"/>
        </p:nvSpPr>
        <p:spPr>
          <a:xfrm>
            <a:off x="8870898" y="2508125"/>
            <a:ext cx="247428" cy="24742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454B05D-55FD-4118-B899-4095FF50870D}"/>
              </a:ext>
            </a:extLst>
          </p:cNvPr>
          <p:cNvSpPr/>
          <p:nvPr userDrawn="1"/>
        </p:nvSpPr>
        <p:spPr>
          <a:xfrm>
            <a:off x="0" y="933450"/>
            <a:ext cx="300037" cy="14652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40533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1016000"/>
            <a:ext cx="3997324" cy="2501899"/>
          </a:xfrm>
        </p:spPr>
        <p:txBody>
          <a:bodyPr anchor="b"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3619500"/>
            <a:ext cx="3997325" cy="25574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02201" y="619125"/>
            <a:ext cx="3454400" cy="558165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F6824EBC-CC6E-4D5A-B85A-DAC55ACE853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32801" y="260351"/>
            <a:ext cx="3454400" cy="558164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3661888-890D-4E0C-8076-65EDFDB7DE27}"/>
              </a:ext>
            </a:extLst>
          </p:cNvPr>
          <p:cNvSpPr/>
          <p:nvPr userDrawn="1"/>
        </p:nvSpPr>
        <p:spPr>
          <a:xfrm>
            <a:off x="8432801" y="5842000"/>
            <a:ext cx="3459162" cy="3587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AE48EF9-5BAF-4BD7-A6BE-866C0307B69F}"/>
              </a:ext>
            </a:extLst>
          </p:cNvPr>
          <p:cNvSpPr/>
          <p:nvPr userDrawn="1"/>
        </p:nvSpPr>
        <p:spPr>
          <a:xfrm>
            <a:off x="4902201" y="239509"/>
            <a:ext cx="3459162" cy="3587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8D4A5F4-99AC-4FB3-8A59-AB8D7B4FC7D7}"/>
              </a:ext>
            </a:extLst>
          </p:cNvPr>
          <p:cNvSpPr/>
          <p:nvPr userDrawn="1"/>
        </p:nvSpPr>
        <p:spPr>
          <a:xfrm>
            <a:off x="0" y="1384300"/>
            <a:ext cx="177800" cy="4457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13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060ACE-E228-45FD-83E3-FF4D1CCF7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88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8AF9FF-2A4E-41E6-956B-69BC625CC9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474" y="1233488"/>
            <a:ext cx="11520487" cy="4943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E1F87C-C7F2-4F14-86B1-854B7B0C580E}"/>
              </a:ext>
            </a:extLst>
          </p:cNvPr>
          <p:cNvSpPr/>
          <p:nvPr userDrawn="1"/>
        </p:nvSpPr>
        <p:spPr>
          <a:xfrm>
            <a:off x="11229975" y="6512060"/>
            <a:ext cx="962025" cy="3459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FD9470-E137-41DF-A5CA-C7B4B9856E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3DC2DEF-D2FE-4B45-ABA4-9F153FD1C98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8AB12CC-D752-4664-B92F-BAEFF0416B7E}"/>
              </a:ext>
            </a:extLst>
          </p:cNvPr>
          <p:cNvSpPr/>
          <p:nvPr userDrawn="1"/>
        </p:nvSpPr>
        <p:spPr>
          <a:xfrm>
            <a:off x="0" y="260350"/>
            <a:ext cx="300037" cy="755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4583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63" r:id="rId5"/>
    <p:sldLayoutId id="2147483650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51" r:id="rId13"/>
    <p:sldLayoutId id="2147483670" r:id="rId14"/>
    <p:sldLayoutId id="2147483671" r:id="rId15"/>
    <p:sldLayoutId id="2147483672" r:id="rId16"/>
    <p:sldLayoutId id="2147483673" r:id="rId17"/>
    <p:sldLayoutId id="2147483652" r:id="rId18"/>
    <p:sldLayoutId id="2147483674" r:id="rId19"/>
    <p:sldLayoutId id="2147483675" r:id="rId20"/>
    <p:sldLayoutId id="2147483676" r:id="rId21"/>
    <p:sldLayoutId id="2147483677" r:id="rId22"/>
    <p:sldLayoutId id="2147483655" r:id="rId23"/>
    <p:sldLayoutId id="2147483678" r:id="rId24"/>
    <p:sldLayoutId id="2147483679" r:id="rId25"/>
    <p:sldLayoutId id="2147483680" r:id="rId26"/>
    <p:sldLayoutId id="2147483681" r:id="rId27"/>
    <p:sldLayoutId id="2147483653" r:id="rId28"/>
    <p:sldLayoutId id="2147483682" r:id="rId29"/>
    <p:sldLayoutId id="2147483683" r:id="rId30"/>
    <p:sldLayoutId id="2147483684" r:id="rId31"/>
    <p:sldLayoutId id="2147483685" r:id="rId32"/>
    <p:sldLayoutId id="2147483654" r:id="rId33"/>
    <p:sldLayoutId id="2147483686" r:id="rId34"/>
    <p:sldLayoutId id="2147483687" r:id="rId35"/>
    <p:sldLayoutId id="2147483689" r:id="rId36"/>
    <p:sldLayoutId id="2147483688" r:id="rId37"/>
    <p:sldLayoutId id="2147483690" r:id="rId38"/>
    <p:sldLayoutId id="2147483691" r:id="rId39"/>
    <p:sldLayoutId id="2147483692" r:id="rId40"/>
    <p:sldLayoutId id="2147483693" r:id="rId41"/>
    <p:sldLayoutId id="2147483694" r:id="rId42"/>
    <p:sldLayoutId id="2147483695" r:id="rId43"/>
    <p:sldLayoutId id="2147483696" r:id="rId44"/>
    <p:sldLayoutId id="2147483697" r:id="rId45"/>
    <p:sldLayoutId id="2147483698" r:id="rId46"/>
    <p:sldLayoutId id="2147483699" r:id="rId47"/>
    <p:sldLayoutId id="2147483700" r:id="rId48"/>
    <p:sldLayoutId id="2147483701" r:id="rId49"/>
    <p:sldLayoutId id="2147483702" r:id="rId50"/>
    <p:sldLayoutId id="2147483656" r:id="rId51"/>
    <p:sldLayoutId id="2147483657" r:id="rId5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4" userDrawn="1">
          <p15:clr>
            <a:srgbClr val="F26B43"/>
          </p15:clr>
        </p15:guide>
        <p15:guide id="2" pos="234" userDrawn="1">
          <p15:clr>
            <a:srgbClr val="F26B43"/>
          </p15:clr>
        </p15:guide>
        <p15:guide id="3" orient="horz" pos="4133" userDrawn="1">
          <p15:clr>
            <a:srgbClr val="F26B43"/>
          </p15:clr>
        </p15:guide>
        <p15:guide id="4" pos="7491" userDrawn="1">
          <p15:clr>
            <a:srgbClr val="F26B43"/>
          </p15:clr>
        </p15:guide>
        <p15:guide id="5" orient="horz" pos="640" userDrawn="1">
          <p15:clr>
            <a:srgbClr val="F26B43"/>
          </p15:clr>
        </p15:guide>
        <p15:guide id="6" orient="horz" pos="777" userDrawn="1">
          <p15:clr>
            <a:srgbClr val="F26B43"/>
          </p15:clr>
        </p15:guide>
        <p15:guide id="7" orient="horz" pos="4020" userDrawn="1">
          <p15:clr>
            <a:srgbClr val="F26B43"/>
          </p15:clr>
        </p15:guide>
        <p15:guide id="8" orient="horz" pos="390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s://dermnetnz.org/topics/pityriasis-rosea" TargetMode="Externa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healthstar.com/conditions/acne-vulgaris/types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7.jpeg"/><Relationship Id="rId4" Type="http://schemas.openxmlformats.org/officeDocument/2006/relationships/hyperlink" Target="https://healthknowledge1.blogspot.com/2017/06/acne-types-symptoms-causes-treatments.html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kp-essentials.com/what-is-keratosis-pilaris/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step1.medbullets.com/step1-microbiology/104056/varicella-zoster-virus" TargetMode="Externa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1.xml"/><Relationship Id="rId4" Type="http://schemas.openxmlformats.org/officeDocument/2006/relationships/hyperlink" Target="https://www.health.com/hand-foot-and-mouth-disease-symptoms-7970011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hyperlink" Target="https://www.health.com/hand-foot-and-mouth-disease-symptoms-7970011" TargetMode="Externa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.png"/><Relationship Id="rId5" Type="http://schemas.openxmlformats.org/officeDocument/2006/relationships/hyperlink" Target="https://www.sciencephoto.com/media/471492/view/herpes-infection-of-the-eyelid" TargetMode="External"/><Relationship Id="rId4" Type="http://schemas.openxmlformats.org/officeDocument/2006/relationships/hyperlink" Target="https://www.rch.org.au/clinicalguide/guideline_index/HSV_Gingivostomatitis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1.xml"/><Relationship Id="rId4" Type="http://schemas.openxmlformats.org/officeDocument/2006/relationships/hyperlink" Target="https://renewdermatology.net/services/molluscum-contagiosum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renewdermatology.net/services/molluscum-contagiosum/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54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3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3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3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79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3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lupon.gov.ph/contact-dermatitis-ear-piercing-c-Yom8R4iy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hyperlink" Target="https://www.verywellhealth.com/poison-ivy-rhus-dermatitis-1068760" TargetMode="External"/><Relationship Id="rId7" Type="http://schemas.openxmlformats.org/officeDocument/2006/relationships/image" Target="../media/image18.jpeg"/><Relationship Id="rId2" Type="http://schemas.openxmlformats.org/officeDocument/2006/relationships/hyperlink" Target="https://www.verywellfit.com/poison-oak-photo-4020320" TargetMode="Externa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jpeg"/><Relationship Id="rId5" Type="http://schemas.openxmlformats.org/officeDocument/2006/relationships/hyperlink" Target="https://eczemahealingguide.com/cerave-moisturizing-cream-for-eczema/" TargetMode="External"/><Relationship Id="rId4" Type="http://schemas.openxmlformats.org/officeDocument/2006/relationships/hyperlink" Target="https://www.pulmonologyadvisor.com/home/decision-support-in-medicine/dermatology/atopic-dermatitis-atopic-eczema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D71C9CD-CAE8-4AC8-936D-333769D479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Dermatology Hodgepodge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C6D24F99-E026-485A-96CD-AEC98137262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School nurse version!</a:t>
            </a:r>
          </a:p>
          <a:p>
            <a:r>
              <a:rPr lang="en-US" dirty="0"/>
              <a:t>By Dr. Jamie Avila, FAAP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53766F-9895-9CAF-3D0D-8C5E4A4739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971" y="156449"/>
            <a:ext cx="4986338" cy="3272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F994E9-93D7-340C-31AF-641873B2A6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038" y="3618345"/>
            <a:ext cx="4323271" cy="3242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598BF4-9AE1-68C1-C87E-7A335C1890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192" y="0"/>
            <a:ext cx="3009366" cy="23358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11777F-A731-BA88-A81E-20C79B088E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828" y="1167922"/>
            <a:ext cx="3104727" cy="4141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6623B88-9F1E-1508-27ED-790A4F8610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2458" y="3347318"/>
            <a:ext cx="2562583" cy="3105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496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151932C-7145-4FBD-B81D-9ADC42401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Pityriasis Alba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DA7B46-E592-40C7-91D7-A26B47A30C6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Dermatitis causing dry, fine-scaled, pale patches on face.</a:t>
            </a:r>
          </a:p>
          <a:p>
            <a:r>
              <a:rPr lang="en-US" dirty="0"/>
              <a:t>Features:</a:t>
            </a:r>
          </a:p>
          <a:p>
            <a:pPr lvl="1"/>
            <a:r>
              <a:rPr lang="en-US" dirty="0"/>
              <a:t>Typically in ages 3-16 </a:t>
            </a:r>
            <a:r>
              <a:rPr lang="en-US" dirty="0" err="1"/>
              <a:t>yo</a:t>
            </a:r>
            <a:endParaRPr lang="en-US" dirty="0"/>
          </a:p>
          <a:p>
            <a:pPr lvl="1"/>
            <a:r>
              <a:rPr lang="en-US" dirty="0"/>
              <a:t>Minimal to no itch</a:t>
            </a:r>
          </a:p>
          <a:p>
            <a:pPr lvl="1"/>
            <a:r>
              <a:rPr lang="en-US" dirty="0"/>
              <a:t>Dryness and scaling more prominent in Winter </a:t>
            </a:r>
          </a:p>
          <a:p>
            <a:pPr lvl="1"/>
            <a:r>
              <a:rPr lang="en-US" dirty="0"/>
              <a:t>Hypopigmentation more noticeable in Summer.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7F42263-DE86-44BB-AC19-CD7982D365B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Treatment:	</a:t>
            </a:r>
          </a:p>
          <a:p>
            <a:pPr lvl="1"/>
            <a:r>
              <a:rPr lang="en-US" dirty="0"/>
              <a:t>Moisturize</a:t>
            </a:r>
          </a:p>
          <a:p>
            <a:pPr lvl="1"/>
            <a:r>
              <a:rPr lang="en-US" dirty="0"/>
              <a:t>Use Sunscreen</a:t>
            </a:r>
          </a:p>
          <a:p>
            <a:pPr lvl="1"/>
            <a:r>
              <a:rPr lang="en-US" dirty="0"/>
              <a:t>Very mild OTC hydrocortisone if redness or itch</a:t>
            </a:r>
          </a:p>
          <a:p>
            <a:pPr lvl="1"/>
            <a:r>
              <a:rPr lang="en-US" dirty="0"/>
              <a:t>Reassurance and managing expectations (1-3 years to resolution)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4AF259-0EA0-486A-A345-68549DF55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10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A5E8458-3249-922A-5487-C9732804A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4565" y="1577263"/>
            <a:ext cx="4282869" cy="44613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40EAB46-850C-8C1A-D21D-328DA8A28685}"/>
              </a:ext>
            </a:extLst>
          </p:cNvPr>
          <p:cNvSpPr txBox="1"/>
          <p:nvPr/>
        </p:nvSpPr>
        <p:spPr>
          <a:xfrm>
            <a:off x="221722" y="6401253"/>
            <a:ext cx="38618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70C0"/>
                </a:solidFill>
                <a:latin typeface="+mj-lt"/>
              </a:rPr>
              <a:t>https://dermnetnz.org/topics/pityriasis-alba</a:t>
            </a:r>
          </a:p>
        </p:txBody>
      </p:sp>
    </p:spTree>
    <p:extLst>
      <p:ext uri="{BB962C8B-B14F-4D97-AF65-F5344CB8AC3E}">
        <p14:creationId xmlns:p14="http://schemas.microsoft.com/office/powerpoint/2010/main" val="2666018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151932C-7145-4FBD-B81D-9ADC42401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Pityriasis Rosea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DA7B46-E592-40C7-91D7-A26B47A30C6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Widespread rash on trunk, upper arms and upper legs</a:t>
            </a:r>
          </a:p>
          <a:p>
            <a:r>
              <a:rPr lang="en-US" dirty="0"/>
              <a:t>Features:</a:t>
            </a:r>
          </a:p>
          <a:p>
            <a:pPr lvl="1"/>
            <a:r>
              <a:rPr lang="en-US" dirty="0"/>
              <a:t>Key feature </a:t>
            </a:r>
            <a:r>
              <a:rPr lang="en-US" dirty="0">
                <a:sym typeface="Wingdings" panose="05000000000000000000" pitchFamily="2" charset="2"/>
              </a:rPr>
              <a:t> Herald patch</a:t>
            </a:r>
            <a:endParaRPr lang="en-US" dirty="0"/>
          </a:p>
          <a:p>
            <a:pPr lvl="1"/>
            <a:r>
              <a:rPr lang="en-US" dirty="0"/>
              <a:t>“Christmas tree” distribution</a:t>
            </a:r>
          </a:p>
          <a:p>
            <a:pPr lvl="1"/>
            <a:r>
              <a:rPr lang="en-US" dirty="0"/>
              <a:t>Scaling on most lesions</a:t>
            </a:r>
          </a:p>
          <a:p>
            <a:pPr lvl="1"/>
            <a:r>
              <a:rPr lang="en-US" dirty="0"/>
              <a:t>Minimal to no itch</a:t>
            </a:r>
          </a:p>
          <a:p>
            <a:pPr lvl="1"/>
            <a:r>
              <a:rPr lang="en-US" dirty="0"/>
              <a:t>Most common in 10-35 </a:t>
            </a:r>
            <a:r>
              <a:rPr lang="en-US" dirty="0" err="1"/>
              <a:t>yo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Cause: typically follows a recent viral infection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7F42263-DE86-44BB-AC19-CD7982D365B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Treatment:</a:t>
            </a:r>
          </a:p>
          <a:p>
            <a:pPr lvl="1"/>
            <a:r>
              <a:rPr lang="en-US" dirty="0"/>
              <a:t>Moisturize</a:t>
            </a:r>
          </a:p>
          <a:p>
            <a:pPr lvl="1"/>
            <a:r>
              <a:rPr lang="en-US" dirty="0"/>
              <a:t>Short periods of direct sunlight</a:t>
            </a:r>
          </a:p>
          <a:p>
            <a:pPr lvl="1"/>
            <a:r>
              <a:rPr lang="en-US" dirty="0"/>
              <a:t>Oral antihistamines and mild topical steroids if itchy</a:t>
            </a:r>
          </a:p>
          <a:p>
            <a:pPr lvl="1"/>
            <a:r>
              <a:rPr lang="en-US" dirty="0"/>
              <a:t>Reassurance and managing expectations (6-20 weeks for resolution)</a:t>
            </a:r>
          </a:p>
          <a:p>
            <a:pPr lvl="1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4AF259-0EA0-486A-A345-68549DF55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11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39DB7E-6BE8-62F8-4EA1-69756510AC85}"/>
              </a:ext>
            </a:extLst>
          </p:cNvPr>
          <p:cNvSpPr txBox="1"/>
          <p:nvPr/>
        </p:nvSpPr>
        <p:spPr>
          <a:xfrm>
            <a:off x="188481" y="6228035"/>
            <a:ext cx="365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70C0"/>
                </a:solidFill>
                <a:latin typeface="+mj-lt"/>
                <a:hlinkClick r:id="rId2"/>
              </a:rPr>
              <a:t>https://dermnetnz.org/topics/pityriasis-rosea</a:t>
            </a:r>
            <a:endParaRPr lang="en-US" sz="1000" dirty="0">
              <a:solidFill>
                <a:srgbClr val="0070C0"/>
              </a:solidFill>
              <a:latin typeface="+mj-lt"/>
            </a:endParaRPr>
          </a:p>
          <a:p>
            <a:r>
              <a:rPr lang="en-US" sz="1000" kern="1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https://youmemindbody.com/disease-illness/Strange-rash-Pityriasis-rosea</a:t>
            </a:r>
          </a:p>
          <a:p>
            <a:endParaRPr lang="en-US" sz="1000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22793DF-5634-91B7-F8C7-111D936944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982" y="1204384"/>
            <a:ext cx="4686300" cy="312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AC7EE3-CC7F-209F-0778-008E0F1A6D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179" y="3297581"/>
            <a:ext cx="4344361" cy="32843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3033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151932C-7145-4FBD-B81D-9ADC42401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4AF259-0EA0-486A-A345-68549DF55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12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8B96A1-32FE-561F-7634-BD546AFCA6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3" y="1084889"/>
            <a:ext cx="6377839" cy="510227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6AB3062-FC7D-A457-1D8F-DB292DE13529}"/>
              </a:ext>
            </a:extLst>
          </p:cNvPr>
          <p:cNvSpPr txBox="1"/>
          <p:nvPr/>
        </p:nvSpPr>
        <p:spPr>
          <a:xfrm>
            <a:off x="116032" y="6295639"/>
            <a:ext cx="403489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https://www.ehealthstar.com/conditions/acne-vulgaris/types</a:t>
            </a:r>
            <a:endParaRPr lang="en-US" sz="1000" u="sng" kern="100" dirty="0">
              <a:solidFill>
                <a:srgbClr val="0563C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0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https://healthknowledge1.blogspot.com/2017/06/acne-types-symptoms-causes-treatments.html</a:t>
            </a:r>
            <a:endParaRPr lang="en-US" sz="1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87D9913-7498-3D65-586E-FE069A37C7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941719"/>
            <a:ext cx="5979968" cy="54215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99118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A661E1-525B-D839-B1D3-90398011EA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0" y="295440"/>
            <a:ext cx="8974666" cy="62671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37586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151932C-7145-4FBD-B81D-9ADC42401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Keratosis Pilaris…aka “Chicken Skin”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DA7B46-E592-40C7-91D7-A26B47A30C6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THIS IS </a:t>
            </a:r>
            <a:r>
              <a:rPr lang="en-US" b="1" u="sng" dirty="0"/>
              <a:t>NOT</a:t>
            </a:r>
            <a:r>
              <a:rPr lang="en-US" dirty="0"/>
              <a:t> A RASH!!!</a:t>
            </a:r>
          </a:p>
          <a:p>
            <a:r>
              <a:rPr lang="en-US" dirty="0"/>
              <a:t>This </a:t>
            </a:r>
            <a:r>
              <a:rPr lang="en-US" b="1" u="sng" dirty="0"/>
              <a:t>IS</a:t>
            </a:r>
            <a:r>
              <a:rPr lang="en-US" dirty="0"/>
              <a:t> a skin type.</a:t>
            </a:r>
          </a:p>
          <a:p>
            <a:r>
              <a:rPr lang="en-US" dirty="0"/>
              <a:t>Locations:  Arms, thighs, buttocks, face</a:t>
            </a:r>
          </a:p>
          <a:p>
            <a:r>
              <a:rPr lang="en-US" dirty="0"/>
              <a:t>Occurs at any age</a:t>
            </a:r>
          </a:p>
          <a:p>
            <a:r>
              <a:rPr lang="en-US" dirty="0"/>
              <a:t>Strong genetic component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7F42263-DE86-44BB-AC19-CD7982D365B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Gentle exfoliation followed by moisturization with keratolytic creams (lactic acid, salicylic acid, glycolic acid)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4AF259-0EA0-486A-A345-68549DF55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14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A5BC36-F88A-D179-17F4-02385AEE86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733" y="3900080"/>
            <a:ext cx="8500533" cy="2888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EB3495-A9D3-CF25-96D6-82910654DD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7883" y="1241728"/>
            <a:ext cx="4914861" cy="26583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843B9CE-7EAB-ACBF-4293-789842726763}"/>
              </a:ext>
            </a:extLst>
          </p:cNvPr>
          <p:cNvSpPr txBox="1"/>
          <p:nvPr/>
        </p:nvSpPr>
        <p:spPr>
          <a:xfrm>
            <a:off x="135467" y="6197600"/>
            <a:ext cx="15917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https://kp-essentials.com/what-is-keratosis-pilaris/</a:t>
            </a:r>
            <a:endParaRPr lang="en-US" sz="1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01413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E2B593E-46B4-E9DD-8B35-66A65D4699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67" y="406399"/>
            <a:ext cx="11400895" cy="604520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00116F4-038E-7743-6B5E-8B19071A0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Urticaria…aka Hives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73D660-7354-F4D6-D788-FA3278EFC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noProof="0" smtClean="0"/>
              <a:t>15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538835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672C3CE9-28EB-30D4-026B-F52DCFC44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66" y="242826"/>
            <a:ext cx="11514667" cy="637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34119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6E5143F-D769-983A-55DE-03EECB25F673}"/>
              </a:ext>
            </a:extLst>
          </p:cNvPr>
          <p:cNvSpPr txBox="1"/>
          <p:nvPr/>
        </p:nvSpPr>
        <p:spPr>
          <a:xfrm>
            <a:off x="368594" y="2343835"/>
            <a:ext cx="553719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https://www.foodallergy.org/living-food-allergies/food-allergy-essentials/food-allergy-anaphylaxis-emergency-care-plan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7C4266-81B1-602B-DD2A-1C83E4B945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208" y="0"/>
            <a:ext cx="52961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2377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0CBE7A-4C32-471F-E286-7F24B267AB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66" y="270882"/>
            <a:ext cx="11235267" cy="63162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59742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47AB0A7-BD23-A51F-4FAA-C9563929F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99" y="167132"/>
            <a:ext cx="11548533" cy="6504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703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22E42CE-C42C-90AC-AA3B-F67A26ACDE3C}"/>
              </a:ext>
            </a:extLst>
          </p:cNvPr>
          <p:cNvSpPr txBox="1"/>
          <p:nvPr/>
        </p:nvSpPr>
        <p:spPr>
          <a:xfrm>
            <a:off x="946030" y="3000411"/>
            <a:ext cx="992037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ptos Display" panose="020B0004020202020204" pitchFamily="34" charset="0"/>
              </a:rPr>
              <a:t>Who Am I: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b="1" dirty="0">
                <a:latin typeface="Aptos Display" panose="020B0004020202020204" pitchFamily="34" charset="0"/>
              </a:rPr>
              <a:t>Division Chief of Outpatient Pediatrics for McLane Children’s Central Region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b="1" dirty="0">
                <a:latin typeface="Aptos Display" panose="020B0004020202020204" pitchFamily="34" charset="0"/>
              </a:rPr>
              <a:t>Clinic Director of McLane Children’s Killeen Clinic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b="1" dirty="0">
                <a:latin typeface="Aptos Display" panose="020B0004020202020204" pitchFamily="34" charset="0"/>
              </a:rPr>
              <a:t>Board Certified Pediatrician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9E7F6A-C6CE-857C-0594-8DCD3A6B7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7250" y="507899"/>
            <a:ext cx="2267266" cy="23053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8CD22A-B779-B203-C700-17B078B196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6218" y="507900"/>
            <a:ext cx="1797171" cy="23083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DF3714-D63E-D52D-1FBF-8C0C1CE4A3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5091" y="504906"/>
            <a:ext cx="2626579" cy="2305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6641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8F314-4775-7637-093E-0305FCEE6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299" y="5406534"/>
            <a:ext cx="10439400" cy="1175444"/>
          </a:xfrm>
        </p:spPr>
        <p:txBody>
          <a:bodyPr/>
          <a:lstStyle/>
          <a:p>
            <a:r>
              <a:rPr lang="en-US" dirty="0"/>
              <a:t>Viral Rashes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6097BF-CFA6-0AF6-8299-0B1D927DF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noProof="0" smtClean="0"/>
              <a:t>20</a:t>
            </a:fld>
            <a:endParaRPr lang="en-US" noProof="0" dirty="0"/>
          </a:p>
        </p:txBody>
      </p:sp>
      <p:pic>
        <p:nvPicPr>
          <p:cNvPr id="6146" name="Picture 2" descr="viral sensation in the digital world">
            <a:extLst>
              <a:ext uri="{FF2B5EF4-FFF2-40B4-BE49-F238E27FC236}">
                <a16:creationId xmlns:a16="http://schemas.microsoft.com/office/drawing/2014/main" id="{037E7805-43B6-CA69-87DF-115ABB164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141" y="127802"/>
            <a:ext cx="9501717" cy="5278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92346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DEF48F30-BEB4-44C7-9F35-3BBB61CF8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Fifths Disease…Aka “Slapped Cheek Syndrome”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60433D-E380-4571-991C-16B6CE7A4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21</a:t>
            </a:fld>
            <a:endParaRPr 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0097C6D9-3930-4866-9E88-F17648880044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Most contagious BEFORE the rash appears and NOT contagious after rash appears.</a:t>
            </a:r>
          </a:p>
          <a:p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B253683-524F-46CF-BFCD-BFF6A7A920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1476" y="4247320"/>
            <a:ext cx="5558728" cy="2334658"/>
          </a:xfrm>
        </p:spPr>
        <p:txBody>
          <a:bodyPr>
            <a:normAutofit/>
          </a:bodyPr>
          <a:lstStyle/>
          <a:p>
            <a:r>
              <a:rPr lang="en-US" dirty="0"/>
              <a:t>Cause: Parvovirus B19</a:t>
            </a:r>
          </a:p>
          <a:p>
            <a:r>
              <a:rPr lang="en-US" dirty="0"/>
              <a:t>Symptoms: rash, runny nose, muscle aches, headache, +/- fever.</a:t>
            </a:r>
          </a:p>
          <a:p>
            <a:r>
              <a:rPr lang="en-US" dirty="0"/>
              <a:t>Incubation period 4-14 days</a:t>
            </a:r>
          </a:p>
          <a:p>
            <a:r>
              <a:rPr lang="en-US" dirty="0"/>
              <a:t>Spread through Respiratory Droplets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F4AB12-F5A5-0699-6515-096E7A3637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1151060"/>
            <a:ext cx="4915429" cy="2764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9B97C17-41AA-A533-2842-838AD9A4AF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652" y="1184578"/>
            <a:ext cx="5432310" cy="27161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49693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DEF48F30-BEB4-44C7-9F35-3BBB61CF8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Fifths Disease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60433D-E380-4571-991C-16B6CE7A4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22</a:t>
            </a:fld>
            <a:endParaRPr 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0097C6D9-3930-4866-9E88-F176488800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618546" y="2986619"/>
            <a:ext cx="4573454" cy="1896532"/>
          </a:xfrm>
        </p:spPr>
        <p:txBody>
          <a:bodyPr/>
          <a:lstStyle/>
          <a:p>
            <a:r>
              <a:rPr lang="en-US" dirty="0">
                <a:latin typeface="+mj-lt"/>
              </a:rPr>
              <a:t>Two Phases</a:t>
            </a:r>
          </a:p>
          <a:p>
            <a:pPr lvl="1"/>
            <a:r>
              <a:rPr lang="en-US" sz="1800" dirty="0">
                <a:latin typeface="+mj-lt"/>
              </a:rPr>
              <a:t>1) Slapped cheek appearance that will fade after about 3-4 days.</a:t>
            </a:r>
          </a:p>
          <a:p>
            <a:pPr lvl="1"/>
            <a:r>
              <a:rPr lang="en-US" sz="1800" dirty="0">
                <a:latin typeface="+mj-lt"/>
              </a:rPr>
              <a:t>2) Lacelike reticular rash that appears 1-4 days after facial rash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70FBE0-4D37-CE75-DF06-26467A85B5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97" y="1310406"/>
            <a:ext cx="7465749" cy="49771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05007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DEF48F30-BEB4-44C7-9F35-3BBB61CF8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Fifths Disease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60433D-E380-4571-991C-16B6CE7A4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23</a:t>
            </a:fld>
            <a:endParaRPr 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0097C6D9-3930-4866-9E88-F176488800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945446" y="2850723"/>
            <a:ext cx="4573454" cy="1896532"/>
          </a:xfrm>
        </p:spPr>
        <p:txBody>
          <a:bodyPr/>
          <a:lstStyle/>
          <a:p>
            <a:r>
              <a:rPr lang="en-US" dirty="0">
                <a:latin typeface="+mj-lt"/>
              </a:rPr>
              <a:t>Special Considerations:</a:t>
            </a:r>
          </a:p>
          <a:p>
            <a:pPr lvl="1"/>
            <a:r>
              <a:rPr lang="en-US" dirty="0">
                <a:latin typeface="+mj-lt"/>
              </a:rPr>
              <a:t>Immunocompromised (HIV, Cancer)</a:t>
            </a:r>
          </a:p>
          <a:p>
            <a:pPr lvl="1"/>
            <a:r>
              <a:rPr lang="en-US" dirty="0">
                <a:latin typeface="+mj-lt"/>
              </a:rPr>
              <a:t>Certain types of anemias and Sickle Cell Disease</a:t>
            </a:r>
          </a:p>
          <a:p>
            <a:pPr lvl="1"/>
            <a:r>
              <a:rPr lang="en-US" dirty="0">
                <a:latin typeface="+mj-lt"/>
              </a:rPr>
              <a:t>Pregnant women (highest risk 9-16 weeks)</a:t>
            </a: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36C04E4-2F88-4EBF-955B-A1C7675275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51" y="1269999"/>
            <a:ext cx="6466682" cy="47921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76558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DEF48F30-BEB4-44C7-9F35-3BBB61CF8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Varicella…aka Chicken Pox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60433D-E380-4571-991C-16B6CE7A4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24</a:t>
            </a:fld>
            <a:endParaRPr 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0097C6D9-3930-4866-9E88-F176488800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625600" y="4650317"/>
            <a:ext cx="8940800" cy="1947332"/>
          </a:xfrm>
        </p:spPr>
        <p:txBody>
          <a:bodyPr/>
          <a:lstStyle/>
          <a:p>
            <a:r>
              <a:rPr lang="en-US" dirty="0"/>
              <a:t>Incubation period 10-21 days</a:t>
            </a:r>
          </a:p>
          <a:p>
            <a:r>
              <a:rPr lang="en-US" dirty="0"/>
              <a:t>Very itchy, blister-like rash</a:t>
            </a:r>
          </a:p>
          <a:p>
            <a:r>
              <a:rPr lang="en-US" dirty="0"/>
              <a:t>Starts centrally (torso and scalp) and spreads outwards</a:t>
            </a:r>
          </a:p>
          <a:p>
            <a:r>
              <a:rPr lang="en-US" dirty="0"/>
              <a:t>Contagious period – 2 days before rash appears to 1 day after last new blister develops</a:t>
            </a:r>
          </a:p>
          <a:p>
            <a:r>
              <a:rPr lang="en-US" dirty="0"/>
              <a:t>School return </a:t>
            </a:r>
            <a:r>
              <a:rPr lang="en-US" dirty="0">
                <a:sym typeface="Wingdings" panose="05000000000000000000" pitchFamily="2" charset="2"/>
              </a:rPr>
              <a:t> once all lesions are crusted over.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4CB87AE-D20F-DA1D-590C-EE1201A560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383" y="1032934"/>
            <a:ext cx="10223750" cy="332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4842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DEF48F30-BEB4-44C7-9F35-3BBB61CF8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Varicella…aka Chicken Pox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60433D-E380-4571-991C-16B6CE7A4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25</a:t>
            </a:fld>
            <a:endParaRPr 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0097C6D9-3930-4866-9E88-F176488800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625600" y="4650317"/>
            <a:ext cx="8940800" cy="1947332"/>
          </a:xfrm>
        </p:spPr>
        <p:txBody>
          <a:bodyPr/>
          <a:lstStyle/>
          <a:p>
            <a:r>
              <a:rPr lang="en-US" dirty="0"/>
              <a:t>Prevention</a:t>
            </a:r>
          </a:p>
          <a:p>
            <a:pPr lvl="1"/>
            <a:r>
              <a:rPr lang="en-US" dirty="0"/>
              <a:t>Vaccine since 1995</a:t>
            </a:r>
          </a:p>
          <a:p>
            <a:r>
              <a:rPr lang="en-US" dirty="0"/>
              <a:t>Complications</a:t>
            </a:r>
          </a:p>
          <a:p>
            <a:pPr lvl="1"/>
            <a:r>
              <a:rPr lang="en-US" dirty="0"/>
              <a:t>Pneumonia</a:t>
            </a:r>
          </a:p>
          <a:p>
            <a:pPr lvl="1"/>
            <a:r>
              <a:rPr lang="en-US" dirty="0"/>
              <a:t>Encephalitis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6CF4A3-4221-5C0F-129F-397F7678C9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1235963"/>
            <a:ext cx="4365625" cy="321132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01DB78F-3E09-CBDC-303C-9DEA0BCC6D4D}"/>
              </a:ext>
            </a:extLst>
          </p:cNvPr>
          <p:cNvSpPr txBox="1"/>
          <p:nvPr/>
        </p:nvSpPr>
        <p:spPr>
          <a:xfrm>
            <a:off x="101600" y="6423420"/>
            <a:ext cx="4708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https://step1.medbullets.com/step1-microbiology/104056/varicella-zoster-virus</a:t>
            </a:r>
            <a:endParaRPr lang="en-US" sz="1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8FF240-A930-1117-1060-29211C418E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5800" y="1219030"/>
            <a:ext cx="5645069" cy="520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7983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DEF48F30-BEB4-44C7-9F35-3BBB61CF8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60433D-E380-4571-991C-16B6CE7A4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26</a:t>
            </a:fld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B253683-524F-46CF-BFCD-BFF6A7A920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0038" y="4873853"/>
            <a:ext cx="5558728" cy="1914229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Cause: </a:t>
            </a:r>
            <a:r>
              <a:rPr lang="en-US" i="0" dirty="0">
                <a:solidFill>
                  <a:srgbClr val="202124"/>
                </a:solidFill>
                <a:effectLst/>
              </a:rPr>
              <a:t>Morbillivirus</a:t>
            </a:r>
          </a:p>
          <a:p>
            <a:r>
              <a:rPr lang="en-US" dirty="0"/>
              <a:t>Symptoms: fever, cough, runny nose, pink eye with copious clear discharge (coryza), rash</a:t>
            </a:r>
          </a:p>
          <a:p>
            <a:r>
              <a:rPr lang="en-US" dirty="0"/>
              <a:t>Incubation period 10-14 days after exposure</a:t>
            </a:r>
          </a:p>
          <a:p>
            <a:r>
              <a:rPr lang="en-US" dirty="0"/>
              <a:t>Virus is Airborne and Contact; spread by BREATHING, sneezing, coughing, exchange of body fluids, skin to skin contact, touching contaminated surfaces</a:t>
            </a:r>
          </a:p>
          <a:p>
            <a:r>
              <a:rPr lang="en-US" dirty="0"/>
              <a:t>Prevention: Vaccination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 descr="Federal health officials say 107 people have contracted the measles so far in 2018 in 21 states, including Indiana.">
            <a:extLst>
              <a:ext uri="{FF2B5EF4-FFF2-40B4-BE49-F238E27FC236}">
                <a16:creationId xmlns:a16="http://schemas.microsoft.com/office/drawing/2014/main" id="{6437D1B9-FAA3-F631-8558-8D944E7449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1016000"/>
            <a:ext cx="4796895" cy="3602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4066C9-B84E-1471-40BE-1B2285993F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936" y="1016000"/>
            <a:ext cx="4559131" cy="57602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67993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DEF48F30-BEB4-44C7-9F35-3BBB61CF8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Measles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60433D-E380-4571-991C-16B6CE7A4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27</a:t>
            </a:fld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B253683-524F-46CF-BFCD-BFF6A7A920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03552" y="2316920"/>
            <a:ext cx="10384896" cy="4083880"/>
          </a:xfrm>
        </p:spPr>
        <p:txBody>
          <a:bodyPr>
            <a:normAutofit lnSpcReduction="10000"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564D39"/>
                </a:solidFill>
                <a:effectLst/>
                <a:highlight>
                  <a:srgbClr val="FFFFFF"/>
                </a:highlight>
                <a:latin typeface="Arvo"/>
              </a:rPr>
              <a:t>EXTREMELY contagious.  9 out of 10 people that are susceptible will get the infection if exposed.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564D39"/>
                </a:solidFill>
                <a:effectLst/>
                <a:highlight>
                  <a:srgbClr val="FFFFFF"/>
                </a:highlight>
                <a:latin typeface="Arvo"/>
              </a:rPr>
              <a:t>In an outbreak:</a:t>
            </a:r>
          </a:p>
          <a:p>
            <a:pPr lvl="1"/>
            <a:r>
              <a:rPr lang="en-US" sz="2000" dirty="0">
                <a:solidFill>
                  <a:srgbClr val="564D39"/>
                </a:solidFill>
                <a:highlight>
                  <a:srgbClr val="FFFFFF"/>
                </a:highlight>
                <a:latin typeface="Arvo"/>
              </a:rPr>
              <a:t>Vaccinated children may remain in school</a:t>
            </a:r>
          </a:p>
          <a:p>
            <a:pPr lvl="1"/>
            <a:r>
              <a:rPr lang="en-US" sz="2000" b="0" i="0" dirty="0">
                <a:solidFill>
                  <a:srgbClr val="564D39"/>
                </a:solidFill>
                <a:effectLst/>
                <a:highlight>
                  <a:srgbClr val="FFFFFF"/>
                </a:highlight>
                <a:latin typeface="Arvo"/>
              </a:rPr>
              <a:t>Unimmunized children should be excluded from school until:</a:t>
            </a:r>
          </a:p>
          <a:p>
            <a:pPr lvl="2"/>
            <a:r>
              <a:rPr lang="en-US" sz="2000" dirty="0">
                <a:solidFill>
                  <a:srgbClr val="564D39"/>
                </a:solidFill>
                <a:highlight>
                  <a:srgbClr val="FFFFFF"/>
                </a:highlight>
                <a:latin typeface="Arvo"/>
              </a:rPr>
              <a:t>Scenario 1 – no know exposure and receives one dose of MMR </a:t>
            </a:r>
            <a:r>
              <a:rPr lang="en-US" sz="2000" dirty="0">
                <a:solidFill>
                  <a:srgbClr val="564D39"/>
                </a:solidFill>
                <a:highlight>
                  <a:srgbClr val="FFFFFF"/>
                </a:highlight>
                <a:latin typeface="Arvo"/>
                <a:sym typeface="Wingdings" panose="05000000000000000000" pitchFamily="2" charset="2"/>
              </a:rPr>
              <a:t> immediately</a:t>
            </a:r>
          </a:p>
          <a:p>
            <a:pPr lvl="2"/>
            <a:r>
              <a:rPr lang="en-US" sz="2000" b="0" i="0" dirty="0">
                <a:solidFill>
                  <a:srgbClr val="564D39"/>
                </a:solidFill>
                <a:effectLst/>
                <a:highlight>
                  <a:srgbClr val="FFFFFF"/>
                </a:highlight>
                <a:latin typeface="Arvo"/>
                <a:sym typeface="Wingdings" panose="05000000000000000000" pitchFamily="2" charset="2"/>
              </a:rPr>
              <a:t>Scenario 2 – known exposure but receives vaccine &lt; 72 hours after exposure  immediately</a:t>
            </a:r>
          </a:p>
          <a:p>
            <a:pPr lvl="2"/>
            <a:r>
              <a:rPr lang="en-US" sz="2000" dirty="0">
                <a:solidFill>
                  <a:srgbClr val="564D39"/>
                </a:solidFill>
                <a:highlight>
                  <a:srgbClr val="FFFFFF"/>
                </a:highlight>
                <a:latin typeface="Arvo"/>
                <a:sym typeface="Wingdings" panose="05000000000000000000" pitchFamily="2" charset="2"/>
              </a:rPr>
              <a:t>Scenario 3 – known exposure and receives vaccine &gt; 72 hours after exposure  21 days after last exposure</a:t>
            </a:r>
          </a:p>
          <a:p>
            <a:pPr lvl="2"/>
            <a:r>
              <a:rPr lang="en-US" sz="2000" b="0" i="0" dirty="0">
                <a:solidFill>
                  <a:srgbClr val="564D39"/>
                </a:solidFill>
                <a:effectLst/>
                <a:highlight>
                  <a:srgbClr val="FFFFFF"/>
                </a:highlight>
                <a:latin typeface="Arvo"/>
              </a:rPr>
              <a:t>Scenario 4 – </a:t>
            </a:r>
            <a:r>
              <a:rPr lang="en-US" sz="2000" dirty="0">
                <a:solidFill>
                  <a:srgbClr val="564D39"/>
                </a:solidFill>
                <a:highlight>
                  <a:srgbClr val="FFFFFF"/>
                </a:highlight>
                <a:latin typeface="Arvo"/>
              </a:rPr>
              <a:t>doesn’t receive a vaccine regardless of exposure </a:t>
            </a:r>
            <a:r>
              <a:rPr lang="en-US" sz="2000" dirty="0">
                <a:solidFill>
                  <a:srgbClr val="564D39"/>
                </a:solidFill>
                <a:highlight>
                  <a:srgbClr val="FFFFFF"/>
                </a:highlight>
                <a:latin typeface="Arvo"/>
                <a:sym typeface="Wingdings" panose="05000000000000000000" pitchFamily="2" charset="2"/>
              </a:rPr>
              <a:t> exclude for 21 days after the last case in the school/community.</a:t>
            </a:r>
            <a:endParaRPr lang="en-US" sz="2000" b="0" i="0" dirty="0">
              <a:solidFill>
                <a:srgbClr val="564D39"/>
              </a:solidFill>
              <a:effectLst/>
              <a:highlight>
                <a:srgbClr val="FFFFFF"/>
              </a:highlight>
              <a:latin typeface="Arvo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564D39"/>
                </a:solidFill>
                <a:highlight>
                  <a:srgbClr val="FFFFFF"/>
                </a:highlight>
                <a:latin typeface="Arvo"/>
              </a:rPr>
              <a:t>Complications:</a:t>
            </a:r>
          </a:p>
          <a:p>
            <a:pPr lvl="1"/>
            <a:r>
              <a:rPr lang="en-US" sz="1800" b="0" i="0" dirty="0">
                <a:solidFill>
                  <a:srgbClr val="564D39"/>
                </a:solidFill>
                <a:effectLst/>
                <a:highlight>
                  <a:srgbClr val="FFFFFF"/>
                </a:highlight>
                <a:latin typeface="Arvo"/>
              </a:rPr>
              <a:t>Pneumonia, encephalitis, hearing loss</a:t>
            </a:r>
          </a:p>
        </p:txBody>
      </p:sp>
    </p:spTree>
    <p:extLst>
      <p:ext uri="{BB962C8B-B14F-4D97-AF65-F5344CB8AC3E}">
        <p14:creationId xmlns:p14="http://schemas.microsoft.com/office/powerpoint/2010/main" val="25787250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60433D-E380-4571-991C-16B6CE7A4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28</a:t>
            </a:fld>
            <a:endParaRPr 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0097C6D9-3930-4866-9E88-F17648880044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Return to school </a:t>
            </a:r>
            <a:r>
              <a:rPr lang="en-US" dirty="0">
                <a:sym typeface="Wingdings" panose="05000000000000000000" pitchFamily="2" charset="2"/>
              </a:rPr>
              <a:t> when fever free for 24 hours.  **if widespread blisters may need to stay home until blisters dry up which can be about a week. </a:t>
            </a:r>
            <a:endParaRPr lang="en-US" dirty="0"/>
          </a:p>
          <a:p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B253683-524F-46CF-BFCD-BFF6A7A920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1476" y="4247320"/>
            <a:ext cx="5558728" cy="2334658"/>
          </a:xfrm>
        </p:spPr>
        <p:txBody>
          <a:bodyPr>
            <a:normAutofit/>
          </a:bodyPr>
          <a:lstStyle/>
          <a:p>
            <a:r>
              <a:rPr lang="en-US" dirty="0"/>
              <a:t>Cause: Coxsackievirus</a:t>
            </a:r>
          </a:p>
          <a:p>
            <a:r>
              <a:rPr lang="en-US" dirty="0"/>
              <a:t>Symptoms: rash, fever, sore throat, runny nose, loss of appetite</a:t>
            </a:r>
          </a:p>
          <a:p>
            <a:r>
              <a:rPr lang="en-US" dirty="0"/>
              <a:t>Incubation period 3-6 days</a:t>
            </a:r>
          </a:p>
          <a:p>
            <a:r>
              <a:rPr lang="en-US" dirty="0"/>
              <a:t>Spread through Respiratory Droplets and contact with contagion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238EF99-70DC-1DD0-6338-9398EDFDD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Hand, Foot, and Mouth Disease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8E2493-99D4-42D0-A5AC-B8FFAC911A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46" y="1016000"/>
            <a:ext cx="4234392" cy="2822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91F3B09-39C9-0468-176C-47A32DD7E0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138" y="1016000"/>
            <a:ext cx="6594112" cy="282292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619B28F-62FD-AC89-ABEF-FD5EBCF94B75}"/>
              </a:ext>
            </a:extLst>
          </p:cNvPr>
          <p:cNvSpPr txBox="1"/>
          <p:nvPr/>
        </p:nvSpPr>
        <p:spPr>
          <a:xfrm>
            <a:off x="186266" y="6336039"/>
            <a:ext cx="4490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https://www.health.com/hand-foot-and-mouth-disease-symptoms-7970011</a:t>
            </a:r>
            <a:endParaRPr lang="en-US" sz="1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6387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60433D-E380-4571-991C-16B6CE7A4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29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238EF99-70DC-1DD0-6338-9398EDFDD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Hand, Foot, and Mouth Disease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19B28F-62FD-AC89-ABEF-FD5EBCF94B75}"/>
              </a:ext>
            </a:extLst>
          </p:cNvPr>
          <p:cNvSpPr txBox="1"/>
          <p:nvPr/>
        </p:nvSpPr>
        <p:spPr>
          <a:xfrm>
            <a:off x="186266" y="6336039"/>
            <a:ext cx="4490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https://www.health.com/hand-foot-and-mouth-disease-symptoms-7970011</a:t>
            </a:r>
            <a:endParaRPr lang="en-US" sz="1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7324EF2-1E8D-75BD-D58F-D8762E25C8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47487"/>
            <a:ext cx="5943600" cy="4457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DC650EC6-E18A-BCDF-6513-96126243D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075" y="1447486"/>
            <a:ext cx="2505861" cy="4457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Bloom Pediatrics Hand, Foot, And Mouth Disease (HFMD) Is A, 46% OFF">
            <a:extLst>
              <a:ext uri="{FF2B5EF4-FFF2-40B4-BE49-F238E27FC236}">
                <a16:creationId xmlns:a16="http://schemas.microsoft.com/office/drawing/2014/main" id="{86B95BFE-A33C-24E9-30FE-0F200FC76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936" y="1447487"/>
            <a:ext cx="4457064" cy="4457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C49F5C1-B4EA-1804-7045-49C507FF3949}"/>
              </a:ext>
            </a:extLst>
          </p:cNvPr>
          <p:cNvSpPr/>
          <p:nvPr/>
        </p:nvSpPr>
        <p:spPr>
          <a:xfrm>
            <a:off x="452560" y="4735301"/>
            <a:ext cx="44763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Onychomadesis</a:t>
            </a:r>
          </a:p>
        </p:txBody>
      </p:sp>
    </p:spTree>
    <p:extLst>
      <p:ext uri="{BB962C8B-B14F-4D97-AF65-F5344CB8AC3E}">
        <p14:creationId xmlns:p14="http://schemas.microsoft.com/office/powerpoint/2010/main" val="3982308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22E42CE-C42C-90AC-AA3B-F67A26ACDE3C}"/>
              </a:ext>
            </a:extLst>
          </p:cNvPr>
          <p:cNvSpPr txBox="1"/>
          <p:nvPr/>
        </p:nvSpPr>
        <p:spPr>
          <a:xfrm>
            <a:off x="1135811" y="766169"/>
            <a:ext cx="9920377" cy="1754326"/>
          </a:xfrm>
          <a:prstGeom prst="rect">
            <a:avLst/>
          </a:prstGeom>
          <a:noFill/>
          <a:ln w="38100"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ptos Display" panose="020B0004020202020204" pitchFamily="34" charset="0"/>
              </a:rPr>
              <a:t>The boring (but important) stuff:</a:t>
            </a:r>
          </a:p>
          <a:p>
            <a:pPr algn="ctr"/>
            <a:r>
              <a:rPr lang="en-US" sz="3600" b="1" dirty="0">
                <a:latin typeface="Aptos Display" panose="020B0004020202020204" pitchFamily="34" charset="0"/>
              </a:rPr>
              <a:t>I have no conflicts of interest or financial relationships to disclose.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394A0B-DC2B-9BF2-948F-6EA96594C6FB}"/>
              </a:ext>
            </a:extLst>
          </p:cNvPr>
          <p:cNvSpPr txBox="1"/>
          <p:nvPr/>
        </p:nvSpPr>
        <p:spPr>
          <a:xfrm>
            <a:off x="1130060" y="3114136"/>
            <a:ext cx="9920378" cy="2954655"/>
          </a:xfrm>
          <a:prstGeom prst="rect">
            <a:avLst/>
          </a:prstGeom>
          <a:noFill/>
          <a:ln w="38100"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 fontAlgn="base"/>
            <a:r>
              <a:rPr lang="en-US" sz="2800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Objectives for today:</a:t>
            </a:r>
          </a:p>
          <a:p>
            <a:pPr algn="l" fontAlgn="base"/>
            <a:endParaRPr lang="en-US" sz="2800" dirty="0">
              <a:solidFill>
                <a:srgbClr val="242424"/>
              </a:solidFill>
              <a:latin typeface="Segoe UI" panose="020B0502040204020203" pitchFamily="34" charset="0"/>
            </a:endParaRPr>
          </a:p>
          <a:p>
            <a:pPr algn="l" fontAlgn="base"/>
            <a:r>
              <a:rPr lang="en-US" sz="2800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1.  Identify and describe common skin conditions that children may present to your clinic with.</a:t>
            </a:r>
          </a:p>
          <a:p>
            <a:pPr algn="l" fontAlgn="base"/>
            <a:r>
              <a:rPr lang="en-US" sz="2800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2.  Discuss the cause, characteristics, and basic first line treatment for common rashes/skin lesions.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4457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DEF48F30-BEB4-44C7-9F35-3BBB61CF8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Herpes Simplex Virus…aka HSV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60433D-E380-4571-991C-16B6CE7A4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30</a:t>
            </a:fld>
            <a:endParaRPr 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0097C6D9-3930-4866-9E88-F176488800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558218" y="2241122"/>
            <a:ext cx="4573454" cy="3796267"/>
          </a:xfrm>
        </p:spPr>
        <p:txBody>
          <a:bodyPr/>
          <a:lstStyle/>
          <a:p>
            <a:r>
              <a:rPr lang="en-US" dirty="0"/>
              <a:t>Symptoms: painful blisters on reddened base.  Painful ulcerations.</a:t>
            </a:r>
          </a:p>
          <a:p>
            <a:r>
              <a:rPr lang="en-US" dirty="0"/>
              <a:t>Incubation period 2-12 days from exposure</a:t>
            </a:r>
          </a:p>
          <a:p>
            <a:r>
              <a:rPr lang="en-US" dirty="0"/>
              <a:t>Symptom duration: days to 2-3 weeks.</a:t>
            </a:r>
          </a:p>
          <a:p>
            <a:r>
              <a:rPr lang="en-US" dirty="0"/>
              <a:t>Spread: through direct contact with saliva or infected surfaces.</a:t>
            </a:r>
          </a:p>
          <a:p>
            <a:r>
              <a:rPr lang="en-US" dirty="0"/>
              <a:t>Treatment: NO CURE.  Typically supportive care and pain control while lesions resolve.  May consider antivirals for significant cases</a:t>
            </a:r>
          </a:p>
          <a:p>
            <a:r>
              <a:rPr lang="en-US" dirty="0"/>
              <a:t>Return to school: Case dependent.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32617C-75AA-3D64-D650-C012DB2B5E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8160"/>
            <a:ext cx="4257675" cy="2905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Herpes infection of the eyelid">
            <a:extLst>
              <a:ext uri="{FF2B5EF4-FFF2-40B4-BE49-F238E27FC236}">
                <a16:creationId xmlns:a16="http://schemas.microsoft.com/office/drawing/2014/main" id="{BC2615EE-B3FD-98A2-74FC-E8CBCB0A65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532" y="3853858"/>
            <a:ext cx="4257675" cy="283117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E400D32-40B0-DC8E-C295-80E2EEE87837}"/>
              </a:ext>
            </a:extLst>
          </p:cNvPr>
          <p:cNvSpPr txBox="1"/>
          <p:nvPr/>
        </p:nvSpPr>
        <p:spPr>
          <a:xfrm>
            <a:off x="6942667" y="6074182"/>
            <a:ext cx="509693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https://www.rch.org.au/clinicalguide/guideline_index/HSV_Gingivostomatitis/</a:t>
            </a:r>
            <a:endParaRPr lang="en-US" sz="1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0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https://www.sciencephoto.com/media/471492/view/herpes-infection-of-the-eyelid</a:t>
            </a:r>
            <a:endParaRPr lang="en-US" sz="1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AE2CA8-3A2A-F164-59F3-A84A55AFA8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5915" y="1105375"/>
            <a:ext cx="4573455" cy="3549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16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DEF48F30-BEB4-44C7-9F35-3BBB61CF8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Molluscum Contagiosum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60433D-E380-4571-991C-16B6CE7A4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31</a:t>
            </a:fld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B253683-524F-46CF-BFCD-BFF6A7A920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01466" y="2760133"/>
            <a:ext cx="4390495" cy="3318934"/>
          </a:xfrm>
        </p:spPr>
        <p:txBody>
          <a:bodyPr>
            <a:normAutofit/>
          </a:bodyPr>
          <a:lstStyle/>
          <a:p>
            <a:r>
              <a:rPr lang="en-US" dirty="0"/>
              <a:t>Cause: Poxvirus</a:t>
            </a:r>
          </a:p>
          <a:p>
            <a:r>
              <a:rPr lang="en-US" dirty="0"/>
              <a:t>Symptoms: umbilicated lesions on skin</a:t>
            </a:r>
          </a:p>
          <a:p>
            <a:r>
              <a:rPr lang="en-US" dirty="0"/>
              <a:t>Spread through skin to skin contact</a:t>
            </a:r>
          </a:p>
          <a:p>
            <a:r>
              <a:rPr lang="en-US" dirty="0"/>
              <a:t>Duration: 6-24 months, sometimes longer.</a:t>
            </a:r>
          </a:p>
          <a:p>
            <a:r>
              <a:rPr lang="en-US" dirty="0"/>
              <a:t>Treatment:  reassurance and observation. If necessary cryotherapy, cantharidin.  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E475F7-068C-9F7D-9017-F898C27061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0371" y="260351"/>
            <a:ext cx="1638529" cy="17433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BC7E825-C579-CC40-CA2E-B8FA21FF3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167" y="260351"/>
            <a:ext cx="1638529" cy="17433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FC2980-6CFC-7488-0DB6-A20C9A408A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83" y="2455915"/>
            <a:ext cx="6925993" cy="389513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8B33142-7B01-A118-B7BE-66E07C891182}"/>
              </a:ext>
            </a:extLst>
          </p:cNvPr>
          <p:cNvSpPr txBox="1"/>
          <p:nvPr/>
        </p:nvSpPr>
        <p:spPr>
          <a:xfrm>
            <a:off x="171183" y="6526472"/>
            <a:ext cx="6534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https://renewdermatology.net/services/molluscum-contagiosum/</a:t>
            </a:r>
            <a:endParaRPr lang="en-US" sz="1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62088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DEF48F30-BEB4-44C7-9F35-3BBB61CF8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Molluscum Contagiosum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60433D-E380-4571-991C-16B6CE7A4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32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E475F7-068C-9F7D-9017-F898C27061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0371" y="260351"/>
            <a:ext cx="1638529" cy="17433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BC7E825-C579-CC40-CA2E-B8FA21FF3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167" y="260351"/>
            <a:ext cx="1638529" cy="174331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8B33142-7B01-A118-B7BE-66E07C891182}"/>
              </a:ext>
            </a:extLst>
          </p:cNvPr>
          <p:cNvSpPr txBox="1"/>
          <p:nvPr/>
        </p:nvSpPr>
        <p:spPr>
          <a:xfrm>
            <a:off x="171183" y="6526472"/>
            <a:ext cx="6534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https://renewdermatology.net/services/molluscum-contagiosum/</a:t>
            </a:r>
            <a:endParaRPr lang="en-US" sz="1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90311A-CF3A-13CC-89A2-F56ED324EF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167" y="2192918"/>
            <a:ext cx="7025102" cy="41475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73520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6097BF-CFA6-0AF6-8299-0B1D927DF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noProof="0" smtClean="0"/>
              <a:t>33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57B9A5D-0D97-5337-CDD8-DC7F801DB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465" y="5612638"/>
            <a:ext cx="10439400" cy="1175444"/>
          </a:xfrm>
        </p:spPr>
        <p:txBody>
          <a:bodyPr>
            <a:normAutofit/>
          </a:bodyPr>
          <a:lstStyle/>
          <a:p>
            <a:r>
              <a:rPr lang="en-US" dirty="0"/>
              <a:t>Bacterial Rashes</a:t>
            </a:r>
          </a:p>
        </p:txBody>
      </p:sp>
      <p:pic>
        <p:nvPicPr>
          <p:cNvPr id="8194" name="Picture 2" descr="Good and Bad Bacteria: Understanding The Difference">
            <a:extLst>
              <a:ext uri="{FF2B5EF4-FFF2-40B4-BE49-F238E27FC236}">
                <a16:creationId xmlns:a16="http://schemas.microsoft.com/office/drawing/2014/main" id="{580B9399-504F-A670-D986-3D57067E6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599" y="184680"/>
            <a:ext cx="9237133" cy="5195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64482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943DD-8110-9D0F-66E3-E0622D9C0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Impetigo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0D82F8-C49D-A349-D53A-CFB50522C1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Begin as red papules that rupture and take on a “Honey Crusted” appearance due to oozing from lesions</a:t>
            </a:r>
          </a:p>
          <a:p>
            <a:r>
              <a:rPr lang="en-US" dirty="0"/>
              <a:t>Causes: Staph aureus or Strep pyogenes</a:t>
            </a:r>
          </a:p>
          <a:p>
            <a:r>
              <a:rPr lang="en-US" dirty="0"/>
              <a:t>Spread: Through contact</a:t>
            </a:r>
          </a:p>
          <a:p>
            <a:r>
              <a:rPr lang="en-US" dirty="0"/>
              <a:t>Treatment: topical or oral antibiotics</a:t>
            </a:r>
          </a:p>
          <a:p>
            <a:r>
              <a:rPr lang="en-US" dirty="0"/>
              <a:t>School consideration: return after at least 24 hours on treatment and ideally until sores crust over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36C1A-0915-4FFC-E0CA-FD1FF416E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34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04B3E5-233F-6D11-2020-B7D9D0868D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4003" y="1478264"/>
            <a:ext cx="5004896" cy="4702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7826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A627A-9A69-F8F7-1825-503739880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Staph infections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BD91F3-2A95-1671-AA94-9AD06A0B6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35</a:t>
            </a:fld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8A7BD95-990D-574B-5264-4DAE54AB60D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56A6A38-2BE1-E1F3-92E3-C6C4B989EF2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507047D-05B6-0FC7-F54A-3FBFA000C5D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/>
      </p:sp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A3CD13A9-DF52-2CCC-BF0D-E8E392DE5DEE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2"/>
          <a:srcRect t="2809" b="2809"/>
          <a:stretch/>
        </p:blipFill>
        <p:spPr>
          <a:xfrm>
            <a:off x="9205349" y="1653915"/>
            <a:ext cx="2767311" cy="2547200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6D1E734-357A-947D-E250-C328C11B6A7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Folliculitis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472568A-53F6-E767-B80E-7E60A91C41A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 dirty="0"/>
              <a:t>Impetigo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65B186F-987F-D475-88EA-713CE1D7464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dirty="0"/>
              <a:t>Boil/Abscess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187432C-E41A-1C97-53D8-5DBC8A874FB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US" dirty="0"/>
              <a:t>Cellulitis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230EA0B-6A74-5B84-E24C-60ACB50943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4" y="1665646"/>
            <a:ext cx="2686613" cy="2536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06009CE-56C4-CF7D-6E23-7DCBA852A6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6099" y="1665646"/>
            <a:ext cx="2686614" cy="25728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B3B9F9A-8A16-3D91-B90A-09CBB5F1A1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0723" y="1653915"/>
            <a:ext cx="2686612" cy="2548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3513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23291-61F6-C700-3FED-D52F27DD5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Scarlatina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2F3164-2DB0-B636-A643-636FEDFCC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36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56ED1A-337B-FC60-C4FA-CBA803CFE9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Strawberry Tongue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F23121A-4020-604B-1550-08082F9E4B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/>
              <a:t>Strep Pharyngitis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26D444-AFC4-655E-1968-308B674C90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495" y="1202267"/>
            <a:ext cx="4707467" cy="4954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0F61F6F-574B-7EB6-593B-BAA8603CB2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424" y="2586380"/>
            <a:ext cx="3170443" cy="32556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4302EDD-C8DE-963C-463A-3CB5A20C3A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3754" y="2586380"/>
            <a:ext cx="3170443" cy="3255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1450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6097BF-CFA6-0AF6-8299-0B1D927DF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noProof="0" smtClean="0"/>
              <a:t>37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57B9A5D-0D97-5337-CDD8-DC7F801DB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5612638"/>
            <a:ext cx="10439400" cy="1175444"/>
          </a:xfrm>
        </p:spPr>
        <p:txBody>
          <a:bodyPr>
            <a:normAutofit/>
          </a:bodyPr>
          <a:lstStyle/>
          <a:p>
            <a:r>
              <a:rPr lang="en-US" dirty="0"/>
              <a:t>Fungal Rashes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0A580299-3236-C0AE-46D8-74B8950E9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266" y="270933"/>
            <a:ext cx="9279467" cy="5469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75142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A627A-9A69-F8F7-1825-503739880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Tinea Infections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BD91F3-2A95-1671-AA94-9AD06A0B6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38</a:t>
            </a:fld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8A7BD95-990D-574B-5264-4DAE54AB60D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56A6A38-2BE1-E1F3-92E3-C6C4B989EF2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507047D-05B6-0FC7-F54A-3FBFA000C5D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/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6D1E734-357A-947D-E250-C328C11B6A7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Tinea Corporis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472568A-53F6-E767-B80E-7E60A91C41A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 dirty="0"/>
              <a:t>Tinea </a:t>
            </a:r>
            <a:r>
              <a:rPr lang="en-US" dirty="0" err="1"/>
              <a:t>Capitus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65B186F-987F-D475-88EA-713CE1D7464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dirty="0"/>
              <a:t>Tinea Pedis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187432C-E41A-1C97-53D8-5DBC8A874FB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US" dirty="0"/>
              <a:t>Tinea Versicolor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1040BA6-C9C5-57B0-4732-0CA4FC0320C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/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A5A747D-85F8-2219-7A60-0775F22359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2286" y="453345"/>
            <a:ext cx="2767649" cy="3691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F4E8C0F-4509-23C1-73CC-5C611387C6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58" y="1601359"/>
            <a:ext cx="2907229" cy="2543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EB427A4-DB0F-9E30-2F14-598233BE7A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364" y="1601359"/>
            <a:ext cx="2727408" cy="2543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9C57E84-FF49-1D64-EE71-118CDC45B6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9291" y="1601359"/>
            <a:ext cx="2767650" cy="254395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83F4C40-26DC-A60D-6CD6-1B4F227EE76D}"/>
              </a:ext>
            </a:extLst>
          </p:cNvPr>
          <p:cNvSpPr txBox="1"/>
          <p:nvPr/>
        </p:nvSpPr>
        <p:spPr>
          <a:xfrm>
            <a:off x="228602" y="4786397"/>
            <a:ext cx="27100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Contagious: Yes</a:t>
            </a:r>
          </a:p>
          <a:p>
            <a:r>
              <a:rPr lang="en-US" dirty="0"/>
              <a:t>Treatment: Topical Antifungal</a:t>
            </a:r>
          </a:p>
          <a:p>
            <a:r>
              <a:rPr lang="en-US" dirty="0"/>
              <a:t>Time to resolution: 2-4 weeks</a:t>
            </a:r>
          </a:p>
          <a:p>
            <a:r>
              <a:rPr lang="en-US" dirty="0"/>
              <a:t>Return: after initiation of treatment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0965276-B7D8-063A-928F-6D5351ABE2E2}"/>
              </a:ext>
            </a:extLst>
          </p:cNvPr>
          <p:cNvSpPr txBox="1"/>
          <p:nvPr/>
        </p:nvSpPr>
        <p:spPr>
          <a:xfrm>
            <a:off x="3292633" y="4786397"/>
            <a:ext cx="27100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Contagious: Yes</a:t>
            </a:r>
          </a:p>
          <a:p>
            <a:r>
              <a:rPr lang="en-US" dirty="0"/>
              <a:t>Treatment: Oral Antifungal</a:t>
            </a:r>
          </a:p>
          <a:p>
            <a:r>
              <a:rPr lang="en-US" dirty="0"/>
              <a:t>Time to resolution: 6-12 weeks</a:t>
            </a:r>
          </a:p>
          <a:p>
            <a:r>
              <a:rPr lang="en-US" dirty="0"/>
              <a:t>Return: after initiation of treatment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FE503DE-3D82-1A71-C557-E8BAEB0E34EB}"/>
              </a:ext>
            </a:extLst>
          </p:cNvPr>
          <p:cNvSpPr txBox="1"/>
          <p:nvPr/>
        </p:nvSpPr>
        <p:spPr>
          <a:xfrm>
            <a:off x="6189290" y="4780661"/>
            <a:ext cx="27100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Contagious: Yes</a:t>
            </a:r>
          </a:p>
          <a:p>
            <a:r>
              <a:rPr lang="en-US" dirty="0"/>
              <a:t>Treatment: Topical Antifungal</a:t>
            </a:r>
          </a:p>
          <a:p>
            <a:r>
              <a:rPr lang="en-US" dirty="0"/>
              <a:t>Time to resolution: 2-6 weeks</a:t>
            </a:r>
          </a:p>
          <a:p>
            <a:r>
              <a:rPr lang="en-US" dirty="0"/>
              <a:t>Return: N/A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28F40E3-3B5A-0D70-0EB0-ABB4320A16CF}"/>
              </a:ext>
            </a:extLst>
          </p:cNvPr>
          <p:cNvSpPr txBox="1"/>
          <p:nvPr/>
        </p:nvSpPr>
        <p:spPr>
          <a:xfrm>
            <a:off x="9157377" y="4730161"/>
            <a:ext cx="27100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Contagious: No</a:t>
            </a:r>
          </a:p>
          <a:p>
            <a:r>
              <a:rPr lang="en-US" dirty="0"/>
              <a:t>Treatment: Topical Selenium Sulfide or Antifungal</a:t>
            </a:r>
          </a:p>
          <a:p>
            <a:r>
              <a:rPr lang="en-US" dirty="0"/>
              <a:t>Time to resolution: *2 weeks</a:t>
            </a:r>
          </a:p>
          <a:p>
            <a:r>
              <a:rPr lang="en-US" dirty="0"/>
              <a:t>Return: N/A</a:t>
            </a:r>
          </a:p>
        </p:txBody>
      </p:sp>
    </p:spTree>
    <p:extLst>
      <p:ext uri="{BB962C8B-B14F-4D97-AF65-F5344CB8AC3E}">
        <p14:creationId xmlns:p14="http://schemas.microsoft.com/office/powerpoint/2010/main" val="8247070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274AFD2B-6BCB-7415-F287-79ED23767D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6C68160-922E-E799-5689-C16A84ED6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03" y="736476"/>
            <a:ext cx="9016993" cy="761076"/>
          </a:xfrm>
        </p:spPr>
        <p:txBody>
          <a:bodyPr/>
          <a:lstStyle/>
          <a:p>
            <a:r>
              <a:rPr lang="en-US" dirty="0"/>
              <a:t>Tinea Versicolor Variations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671B38-7D97-C429-3939-FB7078886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39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D4340F8-BF15-A919-4E1F-BA649B31C72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072CAA-DF70-1DE5-770A-AE38AC12DED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8881E6-C113-C5C3-45A5-F9A3E7C976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1922780"/>
            <a:ext cx="5474548" cy="4458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7A7238-62DF-E29C-4361-553CB258C6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7414" y="1973677"/>
            <a:ext cx="5474548" cy="440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5817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E253D32-8B7B-47D0-BB63-402C3DB9B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D6EB617-E017-4B26-9576-8578E94897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Non-contagious rashes</a:t>
            </a:r>
          </a:p>
          <a:p>
            <a:r>
              <a:rPr lang="en-US" dirty="0"/>
              <a:t>Viral rashes</a:t>
            </a:r>
          </a:p>
          <a:p>
            <a:r>
              <a:rPr lang="en-US" dirty="0"/>
              <a:t>Bacterial rashes</a:t>
            </a:r>
          </a:p>
          <a:p>
            <a:r>
              <a:rPr lang="en-US" dirty="0"/>
              <a:t>Fungal rashes</a:t>
            </a:r>
          </a:p>
          <a:p>
            <a:r>
              <a:rPr lang="en-US" dirty="0"/>
              <a:t>Creepy Crawly rashes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C183CA-19AD-485E-AEC5-FC032D453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4</a:t>
            </a:fld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2CDDD38-3278-E379-88A9-4652F2A47008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60" b="14460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03119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6097BF-CFA6-0AF6-8299-0B1D927DF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noProof="0" smtClean="0"/>
              <a:t>40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57B9A5D-0D97-5337-CDD8-DC7F801DB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5612638"/>
            <a:ext cx="10439400" cy="1175444"/>
          </a:xfrm>
        </p:spPr>
        <p:txBody>
          <a:bodyPr>
            <a:normAutofit/>
          </a:bodyPr>
          <a:lstStyle/>
          <a:p>
            <a:r>
              <a:rPr lang="en-US" dirty="0"/>
              <a:t>Creepy Crawly Rashes</a:t>
            </a:r>
          </a:p>
        </p:txBody>
      </p:sp>
      <p:pic>
        <p:nvPicPr>
          <p:cNvPr id="10242" name="Picture 2" descr="It's all fun and games until someone gets scabies. | Confession Ecard">
            <a:extLst>
              <a:ext uri="{FF2B5EF4-FFF2-40B4-BE49-F238E27FC236}">
                <a16:creationId xmlns:a16="http://schemas.microsoft.com/office/drawing/2014/main" id="{8AD8F88F-3A6B-2C70-9444-57324BD0AD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866" y="176326"/>
            <a:ext cx="8060267" cy="5581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85088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E7F31F5-77D3-F76D-2BA4-B9B8B5CBFE06}"/>
              </a:ext>
            </a:extLst>
          </p:cNvPr>
          <p:cNvSpPr/>
          <p:nvPr/>
        </p:nvSpPr>
        <p:spPr>
          <a:xfrm>
            <a:off x="9269" y="1674674"/>
            <a:ext cx="12173462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Warning!!</a:t>
            </a:r>
          </a:p>
          <a:p>
            <a:pPr algn="ctr"/>
            <a:r>
              <a:rPr lang="en-US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Itch inducing photos to follow</a:t>
            </a:r>
            <a:endParaRPr lang="en-US" sz="8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265042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DEF48F30-BEB4-44C7-9F35-3BBB61CF8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Bed bugs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60433D-E380-4571-991C-16B6CE7A4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42</a:t>
            </a:fld>
            <a:endParaRPr 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0097C6D9-3930-4866-9E88-F176488800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945446" y="2850723"/>
            <a:ext cx="4573454" cy="1896532"/>
          </a:xfrm>
        </p:spPr>
        <p:txBody>
          <a:bodyPr/>
          <a:lstStyle/>
          <a:p>
            <a:r>
              <a:rPr lang="en-US" dirty="0">
                <a:latin typeface="+mj-lt"/>
              </a:rPr>
              <a:t>Special appearance: clusters of 3, sometimes 5…”breakfast, lunch, dinner”.</a:t>
            </a:r>
          </a:p>
          <a:p>
            <a:r>
              <a:rPr lang="en-US" dirty="0">
                <a:latin typeface="+mj-lt"/>
              </a:rPr>
              <a:t>Treatment: supportive.  Wash with soap and water.  Hydrocortisone for itch</a:t>
            </a:r>
          </a:p>
          <a:p>
            <a:r>
              <a:rPr lang="en-US" dirty="0">
                <a:latin typeface="+mj-lt"/>
              </a:rPr>
              <a:t>Bites are not contagious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65C4F8-139F-9AC4-A4F8-66075FE99F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18" y="1374876"/>
            <a:ext cx="5943600" cy="4543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00331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DEF48F30-BEB4-44C7-9F35-3BBB61CF8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Bed bugs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60433D-E380-4571-991C-16B6CE7A4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43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4FFAF74-712C-F084-6CEA-E5AB56EB48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2302616"/>
            <a:ext cx="5943600" cy="3810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0EA2C0-AF1A-8621-8549-1A9B637E2A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337" y="2225466"/>
            <a:ext cx="3087263" cy="43607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114973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DEF48F30-BEB4-44C7-9F35-3BBB61CF8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Fleas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60433D-E380-4571-991C-16B6CE7A4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44</a:t>
            </a:fld>
            <a:endParaRPr 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0097C6D9-3930-4866-9E88-F176488800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945446" y="2850723"/>
            <a:ext cx="4573454" cy="1896532"/>
          </a:xfrm>
        </p:spPr>
        <p:txBody>
          <a:bodyPr/>
          <a:lstStyle/>
          <a:p>
            <a:endParaRPr lang="en-US" dirty="0">
              <a:latin typeface="+mj-lt"/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0B62C0-4B24-9A47-4971-7D2B3E0BC5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2361353"/>
            <a:ext cx="5943600" cy="389636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2675CE3-4BCF-BC80-0517-62025C42B8B1}"/>
              </a:ext>
            </a:extLst>
          </p:cNvPr>
          <p:cNvSpPr txBox="1"/>
          <p:nvPr/>
        </p:nvSpPr>
        <p:spPr>
          <a:xfrm>
            <a:off x="7450667" y="3031067"/>
            <a:ext cx="40682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Special appearance: diffuse bites on lower extremities with halo of erythema.\</a:t>
            </a:r>
          </a:p>
          <a:p>
            <a:endParaRPr lang="en-US" dirty="0"/>
          </a:p>
          <a:p>
            <a:r>
              <a:rPr lang="en-US" dirty="0"/>
              <a:t>Treatment: </a:t>
            </a:r>
            <a:r>
              <a:rPr lang="en-US" dirty="0">
                <a:latin typeface="+mj-lt"/>
              </a:rPr>
              <a:t>supportive.  Wash with soap and water.  Hydrocortisone for itch</a:t>
            </a:r>
          </a:p>
          <a:p>
            <a:endParaRPr lang="en-US" dirty="0"/>
          </a:p>
          <a:p>
            <a:r>
              <a:rPr lang="en-US" dirty="0"/>
              <a:t>Contagious: No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2625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DEF48F30-BEB4-44C7-9F35-3BBB61CF8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Fleas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60433D-E380-4571-991C-16B6CE7A4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45</a:t>
            </a:fld>
            <a:endParaRPr 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0097C6D9-3930-4866-9E88-F176488800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945446" y="2850723"/>
            <a:ext cx="4573454" cy="1896532"/>
          </a:xfrm>
        </p:spPr>
        <p:txBody>
          <a:bodyPr/>
          <a:lstStyle/>
          <a:p>
            <a:endParaRPr lang="en-US" dirty="0">
              <a:latin typeface="+mj-lt"/>
            </a:endParaRP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A9B233-916A-45CE-88A6-C327B16A91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7699" y="1591731"/>
            <a:ext cx="8036601" cy="41994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364958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DEF48F30-BEB4-44C7-9F35-3BBB61CF8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Scabies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60433D-E380-4571-991C-16B6CE7A4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46</a:t>
            </a:fld>
            <a:endParaRPr 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0097C6D9-3930-4866-9E88-F176488800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945446" y="2850723"/>
            <a:ext cx="4573454" cy="1896532"/>
          </a:xfrm>
        </p:spPr>
        <p:txBody>
          <a:bodyPr/>
          <a:lstStyle/>
          <a:p>
            <a:r>
              <a:rPr lang="en-US" dirty="0">
                <a:latin typeface="+mj-lt"/>
              </a:rPr>
              <a:t>Special appearance: bumps, blisters, burrows.  Prefer skin folds.</a:t>
            </a:r>
          </a:p>
          <a:p>
            <a:r>
              <a:rPr lang="en-US" dirty="0">
                <a:latin typeface="+mj-lt"/>
              </a:rPr>
              <a:t>Treatment: Permethrin or Malathion creams</a:t>
            </a:r>
          </a:p>
          <a:p>
            <a:r>
              <a:rPr lang="en-US" dirty="0">
                <a:latin typeface="+mj-lt"/>
              </a:rPr>
              <a:t>Very contagious – spread through contact</a:t>
            </a:r>
          </a:p>
          <a:p>
            <a:r>
              <a:rPr lang="en-US" dirty="0">
                <a:latin typeface="+mj-lt"/>
              </a:rPr>
              <a:t>Incubation period: 2-6 weeks</a:t>
            </a:r>
          </a:p>
          <a:p>
            <a:endParaRPr lang="en-US" dirty="0">
              <a:latin typeface="+mj-lt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4E497A-2419-04A9-7E38-1000A74894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1016000"/>
            <a:ext cx="4292600" cy="4176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9D1473-7900-2ABE-01B6-9DCB60C165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846" y="3255644"/>
            <a:ext cx="5534421" cy="33420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969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DEF48F30-BEB4-44C7-9F35-3BBB61CF8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Scabies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60433D-E380-4571-991C-16B6CE7A4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47</a:t>
            </a:fld>
            <a:endParaRPr 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0097C6D9-3930-4866-9E88-F176488800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945446" y="2850723"/>
            <a:ext cx="4573454" cy="1896532"/>
          </a:xfrm>
        </p:spPr>
        <p:txBody>
          <a:bodyPr/>
          <a:lstStyle/>
          <a:p>
            <a:endParaRPr lang="en-US" dirty="0">
              <a:latin typeface="+mj-lt"/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511D17-A13A-76AE-4269-0D809B9C3F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65" y="479868"/>
            <a:ext cx="3867997" cy="5898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BA0638-4D92-12D4-CEF6-83E88885DB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079" y="1542622"/>
            <a:ext cx="4512733" cy="4512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EB19EC-93DC-FD2C-7433-9D9567CCA6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935" y="1542621"/>
            <a:ext cx="5415280" cy="45127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47030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60433D-E380-4571-991C-16B6CE7A4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48</a:t>
            </a:fld>
            <a:endParaRPr 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0097C6D9-3930-4866-9E88-F176488800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318508" y="3121655"/>
            <a:ext cx="4573454" cy="1896532"/>
          </a:xfrm>
        </p:spPr>
        <p:txBody>
          <a:bodyPr/>
          <a:lstStyle/>
          <a:p>
            <a:r>
              <a:rPr lang="en-US" dirty="0">
                <a:latin typeface="+mj-lt"/>
              </a:rPr>
              <a:t>Spread by head to head contact or sharing of hair accessories/combs/hats</a:t>
            </a:r>
          </a:p>
          <a:p>
            <a:r>
              <a:rPr lang="en-US" dirty="0">
                <a:latin typeface="+mj-lt"/>
              </a:rPr>
              <a:t>Treatment:  OTC medications, manual removal, prescription medications</a:t>
            </a:r>
          </a:p>
          <a:p>
            <a:r>
              <a:rPr lang="en-US" dirty="0">
                <a:latin typeface="+mj-lt"/>
              </a:rPr>
              <a:t>School policy for return is up to district</a:t>
            </a:r>
          </a:p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5E26CD9-B532-F162-1895-6047840E5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Head Lice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CFD412-5EEE-2FC4-31BC-012A87C4F6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84" y="1515105"/>
            <a:ext cx="6895855" cy="45677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311083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DEF48F30-BEB4-44C7-9F35-3BBB61CF8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Head Lice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60433D-E380-4571-991C-16B6CE7A4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49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C7964F-647F-B4A9-AB05-54522E217F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08" y="1417738"/>
            <a:ext cx="4762500" cy="476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98DE87E-A92F-D199-630B-95EDE25478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300" y="2127986"/>
            <a:ext cx="5943600" cy="33420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63535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F3494C0-ABDD-4C4D-8C46-49B8F20CC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5219007"/>
            <a:ext cx="10439400" cy="1175444"/>
          </a:xfrm>
        </p:spPr>
        <p:txBody>
          <a:bodyPr>
            <a:normAutofit fontScale="90000"/>
          </a:bodyPr>
          <a:lstStyle/>
          <a:p>
            <a:r>
              <a:rPr lang="en-US" dirty="0"/>
              <a:t>Common Rashes</a:t>
            </a:r>
            <a:br>
              <a:rPr lang="en-US" dirty="0"/>
            </a:br>
            <a:r>
              <a:rPr lang="en-US" dirty="0"/>
              <a:t>that they can’t share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D622C3-EE4F-4FB9-94FB-550563528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5</a:t>
            </a:fld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4379A6D-D9A7-5085-456C-D2B2B967341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2FC03F-FE56-0D85-A2E4-1DD94E7581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6" y="221570"/>
            <a:ext cx="11520486" cy="461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88427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DEF48F30-BEB4-44C7-9F35-3BBB61CF8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Head Lice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60433D-E380-4571-991C-16B6CE7A4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50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B35CA4-B8D4-9D89-2011-8097A7EA32FA}"/>
              </a:ext>
            </a:extLst>
          </p:cNvPr>
          <p:cNvSpPr txBox="1"/>
          <p:nvPr/>
        </p:nvSpPr>
        <p:spPr>
          <a:xfrm>
            <a:off x="1439333" y="2556934"/>
            <a:ext cx="1007956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+mj-lt"/>
              </a:rPr>
              <a:t>"No healthy child should be excluded from or allowed to miss school time because of head lice. No-nit policies for return to school should be abandoned." </a:t>
            </a:r>
            <a:r>
              <a:rPr lang="en-US" dirty="0"/>
              <a:t>(Pediatrics Vol. 126 No. 2 August 1, 2010 pp. 392 -403) </a:t>
            </a:r>
          </a:p>
        </p:txBody>
      </p:sp>
    </p:spTree>
    <p:extLst>
      <p:ext uri="{BB962C8B-B14F-4D97-AF65-F5344CB8AC3E}">
        <p14:creationId xmlns:p14="http://schemas.microsoft.com/office/powerpoint/2010/main" val="210389809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The End&quot; Images – Browse 15,011 Stock Photos, Vectors, and Video | Adobe  Stock">
            <a:extLst>
              <a:ext uri="{FF2B5EF4-FFF2-40B4-BE49-F238E27FC236}">
                <a16:creationId xmlns:a16="http://schemas.microsoft.com/office/drawing/2014/main" id="{97041CF5-0471-6138-ED38-146AC093B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03" y="407801"/>
            <a:ext cx="10574194" cy="604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7802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151932C-7145-4FBD-B81D-9ADC42401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Dermatitis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DA7B46-E592-40C7-91D7-A26B47A30C6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/>
              <a:t>Aka..I</a:t>
            </a:r>
            <a:r>
              <a:rPr lang="en-US" dirty="0"/>
              <a:t> don’t know what you have but it’s probably not a big deal!</a:t>
            </a:r>
          </a:p>
          <a:p>
            <a:r>
              <a:rPr lang="en-US" dirty="0"/>
              <a:t>Derma = skin, -itis = inflammation</a:t>
            </a:r>
          </a:p>
          <a:p>
            <a:r>
              <a:rPr lang="en-US" dirty="0"/>
              <a:t>Several specific types of dermatitis</a:t>
            </a:r>
          </a:p>
          <a:p>
            <a:pPr lvl="1"/>
            <a:r>
              <a:rPr lang="en-US" dirty="0"/>
              <a:t>Contact</a:t>
            </a:r>
          </a:p>
          <a:p>
            <a:pPr lvl="1"/>
            <a:r>
              <a:rPr lang="en-US" dirty="0"/>
              <a:t>Seborrheic</a:t>
            </a:r>
          </a:p>
          <a:p>
            <a:pPr lvl="1"/>
            <a:r>
              <a:rPr lang="en-US" dirty="0"/>
              <a:t>Atopic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7F42263-DE86-44BB-AC19-CD7982D365B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Typically improve with supportive care and don’t need prescription medication.</a:t>
            </a:r>
          </a:p>
          <a:p>
            <a:r>
              <a:rPr lang="en-US" dirty="0"/>
              <a:t>Keep skin clean and dry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4AF259-0EA0-486A-A345-68549DF55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6</a:t>
            </a:fld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C1F0DC1-9E67-D747-47C8-69F3C4B39CE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2050" name="Picture 2" descr="Skin Rash Treatment Algonquin - Types of Skin Rash">
            <a:extLst>
              <a:ext uri="{FF2B5EF4-FFF2-40B4-BE49-F238E27FC236}">
                <a16:creationId xmlns:a16="http://schemas.microsoft.com/office/drawing/2014/main" id="{06B63936-EAD2-C135-78FD-D7AF4FE72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0720" y="1233487"/>
            <a:ext cx="4297496" cy="514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23899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151932C-7145-4FBD-B81D-9ADC42401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 Dermatitis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DA7B46-E592-40C7-91D7-A26B47A30C6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Rash that develops after contact with allergen or irritant</a:t>
            </a:r>
          </a:p>
          <a:p>
            <a:pPr lvl="1"/>
            <a:r>
              <a:rPr lang="en-US" dirty="0"/>
              <a:t>Perfumes</a:t>
            </a:r>
          </a:p>
          <a:p>
            <a:pPr lvl="1"/>
            <a:r>
              <a:rPr lang="en-US" dirty="0"/>
              <a:t>Dyes</a:t>
            </a:r>
          </a:p>
          <a:p>
            <a:pPr lvl="1"/>
            <a:r>
              <a:rPr lang="en-US" dirty="0"/>
              <a:t>Soaps</a:t>
            </a:r>
          </a:p>
          <a:p>
            <a:pPr lvl="1"/>
            <a:r>
              <a:rPr lang="en-US" dirty="0"/>
              <a:t>Jewelry/Metals</a:t>
            </a:r>
          </a:p>
          <a:p>
            <a:pPr lvl="1"/>
            <a:r>
              <a:rPr lang="en-US" dirty="0"/>
              <a:t>Plant oils</a:t>
            </a:r>
          </a:p>
          <a:p>
            <a:r>
              <a:rPr lang="en-US" dirty="0"/>
              <a:t>Typically localized to the area that came in contact with offender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7F42263-DE86-44BB-AC19-CD7982D365B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Treatment:	</a:t>
            </a:r>
          </a:p>
          <a:p>
            <a:pPr lvl="1"/>
            <a:r>
              <a:rPr lang="en-US" dirty="0"/>
              <a:t>ELIMINATE OFFENDER</a:t>
            </a:r>
          </a:p>
          <a:p>
            <a:pPr lvl="1"/>
            <a:r>
              <a:rPr lang="en-US" dirty="0"/>
              <a:t>Don’t scratch!!</a:t>
            </a:r>
          </a:p>
          <a:p>
            <a:pPr lvl="1"/>
            <a:r>
              <a:rPr lang="en-US" dirty="0"/>
              <a:t>Clean area well</a:t>
            </a:r>
          </a:p>
          <a:p>
            <a:pPr lvl="1"/>
            <a:r>
              <a:rPr lang="en-US" dirty="0"/>
              <a:t>Cool compresses</a:t>
            </a:r>
          </a:p>
          <a:p>
            <a:pPr lvl="1"/>
            <a:r>
              <a:rPr lang="en-US" dirty="0"/>
              <a:t>Antihistamines for itching (oral &gt; topical)</a:t>
            </a:r>
          </a:p>
          <a:p>
            <a:pPr lvl="1"/>
            <a:r>
              <a:rPr lang="en-US" dirty="0"/>
              <a:t>Topical steroid creams</a:t>
            </a:r>
          </a:p>
          <a:p>
            <a:pPr lvl="1"/>
            <a:r>
              <a:rPr lang="en-US" dirty="0"/>
              <a:t>In rare, severe cases may need oral steroids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4AF259-0EA0-486A-A345-68549DF55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7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01BDD47-07C4-D6CA-43EF-2AC06AD06D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719" y="1019175"/>
            <a:ext cx="2859515" cy="397495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B761318-D052-FC03-1D7A-2B8ACCBDFD18}"/>
              </a:ext>
            </a:extLst>
          </p:cNvPr>
          <p:cNvSpPr txBox="1"/>
          <p:nvPr/>
        </p:nvSpPr>
        <p:spPr>
          <a:xfrm>
            <a:off x="-12700" y="6264862"/>
            <a:ext cx="43649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u="sng" kern="1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https://lupon.gov.ph/contact-dermatitis-ear-piercing-c-Yom8R4iy</a:t>
            </a:r>
            <a:endParaRPr lang="en-US" sz="1000" kern="1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000" u="sng" dirty="0">
                <a:solidFill>
                  <a:srgbClr val="0070C0"/>
                </a:solidFill>
                <a:latin typeface="+mj-lt"/>
              </a:rPr>
              <a:t>https://nickelsmart.com/nickel-allergy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62CBB2E-509D-D1E9-0EB9-3A0CE11E97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266" y="4121082"/>
            <a:ext cx="3714750" cy="26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Nickel Allergy 101 - Let us help">
            <a:extLst>
              <a:ext uri="{FF2B5EF4-FFF2-40B4-BE49-F238E27FC236}">
                <a16:creationId xmlns:a16="http://schemas.microsoft.com/office/drawing/2014/main" id="{A9C70E3A-C566-6E20-662F-214C5D6DD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677" y="1285875"/>
            <a:ext cx="3810000" cy="276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9176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B371E-4131-998B-71BF-5413AC312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 Dermatitis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91885A-4740-E66E-FB19-F18901D97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8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6A2AAD-0ECE-C163-F923-48B082E882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Poison Ivy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EEEAEED-85ED-9275-4002-3FBE070948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Poison Oak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6180BA-E5E2-4287-41A3-A0D8C53563AF}"/>
              </a:ext>
            </a:extLst>
          </p:cNvPr>
          <p:cNvSpPr txBox="1"/>
          <p:nvPr/>
        </p:nvSpPr>
        <p:spPr>
          <a:xfrm>
            <a:off x="146649" y="6423421"/>
            <a:ext cx="53483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u="sng" kern="1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https://www.verywellfit.com/poison-oak-photo-4020320</a:t>
            </a:r>
            <a:endParaRPr lang="en-US" sz="1000" u="sng" kern="1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000" u="sng" kern="1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https://www.verywellhealth.com/poison-ivy-rhus-dermatitis-1068760</a:t>
            </a:r>
            <a:endParaRPr lang="en-US" sz="1000" kern="1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000" kern="1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4D7EB2FB-5381-1CAB-2779-D808E937CD1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2561963"/>
            <a:ext cx="3221497" cy="2148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A85292F-F89E-7BA9-8D57-D33CE1460F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9583" y="2561963"/>
            <a:ext cx="3226474" cy="21480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8A7F392-E71F-C811-9173-B25F08A338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2668" y="260351"/>
            <a:ext cx="4963709" cy="3772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3AE9B5F-4C3A-BE05-1032-95EA356B19E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2667" y="3186426"/>
            <a:ext cx="4963709" cy="3309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00ED88F-B5A9-1C36-3FC9-0CADA3AF4A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3637" y="4841260"/>
            <a:ext cx="6331384" cy="144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2560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151932C-7145-4FBD-B81D-9ADC42401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Atopic Dermatitis…aka Common Eczema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DA7B46-E592-40C7-91D7-A26B47A30C6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What is it?</a:t>
            </a:r>
          </a:p>
          <a:p>
            <a:pPr lvl="1"/>
            <a:r>
              <a:rPr lang="en-US" dirty="0"/>
              <a:t>Inflammatory condition that causes dry, itchy rashes on skin</a:t>
            </a:r>
          </a:p>
          <a:p>
            <a:r>
              <a:rPr lang="en-US" dirty="0"/>
              <a:t>Who Gets it?</a:t>
            </a:r>
          </a:p>
          <a:p>
            <a:pPr lvl="1"/>
            <a:r>
              <a:rPr lang="en-US" dirty="0"/>
              <a:t>More than 31 MILLION Americans have a form of eczema</a:t>
            </a:r>
          </a:p>
          <a:p>
            <a:r>
              <a:rPr lang="en-US" dirty="0"/>
              <a:t>What Causes it?</a:t>
            </a:r>
          </a:p>
          <a:p>
            <a:pPr lvl="1"/>
            <a:r>
              <a:rPr lang="en-US" dirty="0"/>
              <a:t>Not so sure…but likely an interaction between genes and environmental triggers</a:t>
            </a:r>
          </a:p>
          <a:p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7F42263-DE86-44BB-AC19-CD7982D365B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Treatment:</a:t>
            </a:r>
          </a:p>
          <a:p>
            <a:pPr lvl="1"/>
            <a:r>
              <a:rPr lang="en-US" dirty="0"/>
              <a:t>Moisturization</a:t>
            </a:r>
          </a:p>
          <a:p>
            <a:pPr lvl="1"/>
            <a:r>
              <a:rPr lang="en-US" dirty="0"/>
              <a:t>Reduce contact with irritants</a:t>
            </a:r>
          </a:p>
          <a:p>
            <a:pPr lvl="1"/>
            <a:r>
              <a:rPr lang="en-US" dirty="0"/>
              <a:t>Steroid creams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4AF259-0EA0-486A-A345-68549DF55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9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88E16A-A4CB-376A-AEEC-74D72BE3DB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417" y="910167"/>
            <a:ext cx="4210724" cy="3309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Atopic dermatitis">
            <a:extLst>
              <a:ext uri="{FF2B5EF4-FFF2-40B4-BE49-F238E27FC236}">
                <a16:creationId xmlns:a16="http://schemas.microsoft.com/office/drawing/2014/main" id="{D2B96F20-4ECB-67C6-81B8-E5B28DDEC0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417" y="3623732"/>
            <a:ext cx="4219132" cy="316434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4EA2D5B-C14E-F3B4-9A0A-D039BD4830EF}"/>
              </a:ext>
            </a:extLst>
          </p:cNvPr>
          <p:cNvSpPr txBox="1"/>
          <p:nvPr/>
        </p:nvSpPr>
        <p:spPr>
          <a:xfrm>
            <a:off x="0" y="6214533"/>
            <a:ext cx="3982417" cy="948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000" u="sng" kern="1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https://www.pulmonologyadvisor.com/home/decision-support-in-medicine/dermatology/atopic-dermatitis-atopic-eczema/</a:t>
            </a:r>
            <a:endParaRPr lang="en-US" sz="1000" u="sng" kern="1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u="sng" kern="1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https://eczemahealingguide.com/cerave-moisturizing-cream-for-eczema/</a:t>
            </a:r>
            <a:endParaRPr lang="en-US" sz="1000" kern="1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000" kern="1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9E1311F-10D0-7E39-A5ED-C1D204FF64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984" y="3257356"/>
            <a:ext cx="3205098" cy="31643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73514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SFT_Color_1">
      <a:dk1>
        <a:srgbClr val="32363F"/>
      </a:dk1>
      <a:lt1>
        <a:sysClr val="window" lastClr="FFFFFF"/>
      </a:lt1>
      <a:dk2>
        <a:srgbClr val="313C41"/>
      </a:dk2>
      <a:lt2>
        <a:srgbClr val="FFFFFF"/>
      </a:lt2>
      <a:accent1>
        <a:srgbClr val="2C85AE"/>
      </a:accent1>
      <a:accent2>
        <a:srgbClr val="5E5CA2"/>
      </a:accent2>
      <a:accent3>
        <a:srgbClr val="5268A5"/>
      </a:accent3>
      <a:accent4>
        <a:srgbClr val="4276AA"/>
      </a:accent4>
      <a:accent5>
        <a:srgbClr val="1891AB"/>
      </a:accent5>
      <a:accent6>
        <a:srgbClr val="00A09D"/>
      </a:accent6>
      <a:hlink>
        <a:srgbClr val="2C85AE"/>
      </a:hlink>
      <a:folHlink>
        <a:srgbClr val="00A09D"/>
      </a:folHlink>
    </a:clrScheme>
    <a:fontScheme name="MSFT_Font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title goes here" id="{A4715F0E-2373-46DF-8650-9CD6D2E73FF4}" vid="{7AE24D49-249C-4823-B15D-D301F3E6335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Classic bold block presentation</Template>
  <TotalTime>847</TotalTime>
  <Words>1637</Words>
  <Application>Microsoft Office PowerPoint</Application>
  <PresentationFormat>Widescreen</PresentationFormat>
  <Paragraphs>290</Paragraphs>
  <Slides>51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9" baseType="lpstr">
      <vt:lpstr>Aptos Display</vt:lpstr>
      <vt:lpstr>Arial</vt:lpstr>
      <vt:lpstr>Arvo</vt:lpstr>
      <vt:lpstr>Calibri</vt:lpstr>
      <vt:lpstr>Calibri Light</vt:lpstr>
      <vt:lpstr>Segoe UI</vt:lpstr>
      <vt:lpstr>Wingdings</vt:lpstr>
      <vt:lpstr>Office Theme</vt:lpstr>
      <vt:lpstr>Dermatology Hodgepodge</vt:lpstr>
      <vt:lpstr>PowerPoint Presentation</vt:lpstr>
      <vt:lpstr>PowerPoint Presentation</vt:lpstr>
      <vt:lpstr>Agenda</vt:lpstr>
      <vt:lpstr>Common Rashes that they can’t share</vt:lpstr>
      <vt:lpstr>Dermatitis</vt:lpstr>
      <vt:lpstr>Contact Dermatitis</vt:lpstr>
      <vt:lpstr>Contact Dermatitis</vt:lpstr>
      <vt:lpstr>Atopic Dermatitis…aka Common Eczema</vt:lpstr>
      <vt:lpstr>Pityriasis Alba</vt:lpstr>
      <vt:lpstr>Pityriasis Rosea</vt:lpstr>
      <vt:lpstr>Acne</vt:lpstr>
      <vt:lpstr>PowerPoint Presentation</vt:lpstr>
      <vt:lpstr>Keratosis Pilaris…aka “Chicken Skin”</vt:lpstr>
      <vt:lpstr>Urticaria…aka Hives</vt:lpstr>
      <vt:lpstr>PowerPoint Presentation</vt:lpstr>
      <vt:lpstr>PowerPoint Presentation</vt:lpstr>
      <vt:lpstr>PowerPoint Presentation</vt:lpstr>
      <vt:lpstr>PowerPoint Presentation</vt:lpstr>
      <vt:lpstr>Viral Rashes</vt:lpstr>
      <vt:lpstr>Fifths Disease…Aka “Slapped Cheek Syndrome”</vt:lpstr>
      <vt:lpstr>Fifths Disease</vt:lpstr>
      <vt:lpstr>Fifths Disease</vt:lpstr>
      <vt:lpstr>Varicella…aka Chicken Pox</vt:lpstr>
      <vt:lpstr>Varicella…aka Chicken Pox</vt:lpstr>
      <vt:lpstr>Measles</vt:lpstr>
      <vt:lpstr>Measles</vt:lpstr>
      <vt:lpstr>Hand, Foot, and Mouth Disease</vt:lpstr>
      <vt:lpstr>Hand, Foot, and Mouth Disease</vt:lpstr>
      <vt:lpstr>Herpes Simplex Virus…aka HSV</vt:lpstr>
      <vt:lpstr>Molluscum Contagiosum</vt:lpstr>
      <vt:lpstr>Molluscum Contagiosum</vt:lpstr>
      <vt:lpstr>Bacterial Rashes</vt:lpstr>
      <vt:lpstr>Impetigo</vt:lpstr>
      <vt:lpstr>Staph infections</vt:lpstr>
      <vt:lpstr>Scarlatina</vt:lpstr>
      <vt:lpstr>Fungal Rashes</vt:lpstr>
      <vt:lpstr>Tinea Infections</vt:lpstr>
      <vt:lpstr>Tinea Versicolor Variations</vt:lpstr>
      <vt:lpstr>Creepy Crawly Rashes</vt:lpstr>
      <vt:lpstr>PowerPoint Presentation</vt:lpstr>
      <vt:lpstr>Bed bugs</vt:lpstr>
      <vt:lpstr>Bed bugs</vt:lpstr>
      <vt:lpstr>Fleas</vt:lpstr>
      <vt:lpstr>Fleas</vt:lpstr>
      <vt:lpstr>Scabies</vt:lpstr>
      <vt:lpstr>Scabies</vt:lpstr>
      <vt:lpstr>Head Lice</vt:lpstr>
      <vt:lpstr>Head Lice</vt:lpstr>
      <vt:lpstr>Head Lice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Dermatology Hodgepodge</dc:title>
  <dc:creator>Avila, Jamie R M.D.</dc:creator>
  <cp:lastModifiedBy>Avila, Jamie R M.D.</cp:lastModifiedBy>
  <cp:revision>32</cp:revision>
  <dcterms:created xsi:type="dcterms:W3CDTF">2024-07-10T19:18:07Z</dcterms:created>
  <dcterms:modified xsi:type="dcterms:W3CDTF">2024-07-11T18:30:04Z</dcterms:modified>
</cp:coreProperties>
</file>