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0" r:id="rId4"/>
    <p:sldId id="277" r:id="rId5"/>
    <p:sldId id="257" r:id="rId6"/>
    <p:sldId id="258" r:id="rId7"/>
    <p:sldId id="275" r:id="rId8"/>
    <p:sldId id="259" r:id="rId9"/>
    <p:sldId id="261" r:id="rId10"/>
    <p:sldId id="278" r:id="rId11"/>
    <p:sldId id="279" r:id="rId12"/>
    <p:sldId id="263" r:id="rId13"/>
    <p:sldId id="262" r:id="rId14"/>
    <p:sldId id="268" r:id="rId15"/>
    <p:sldId id="264" r:id="rId16"/>
    <p:sldId id="276" r:id="rId17"/>
    <p:sldId id="272" r:id="rId18"/>
    <p:sldId id="273" r:id="rId19"/>
    <p:sldId id="266" r:id="rId20"/>
    <p:sldId id="270" r:id="rId21"/>
    <p:sldId id="271" r:id="rId22"/>
    <p:sldId id="274" r:id="rId23"/>
    <p:sldId id="26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20T14:20:47.735"/>
    </inkml:context>
    <inkml:brush xml:id="br0">
      <inkml:brushProperty name="width" value="0.025" units="cm"/>
      <inkml:brushProperty name="height" value="0.025" units="cm"/>
      <inkml:brushProperty name="color" value="#F6630D"/>
    </inkml:brush>
  </inkml:definitions>
  <inkml:trace contextRef="#ctx0" brushRef="#br0">1536 2 24575,'-148'-2'0,"-167"5"0,278 2 0,-1 1 0,1 2 0,-55 20 0,5-1 0,-86 34 0,154-53 0,-18 9 0,2 2 0,1 1 0,0 2 0,-32 28 0,18-15 0,26-18 0,2 1 0,0 0 0,1 1 0,-33 44 0,23-20 0,-40 76 0,60-100 0,1 2 0,-10 37 0,1 0 0,5-20 0,1 0 0,3 1 0,-7 62 0,8 123 0,7-193 0,1 8 0,7 63 0,-6-88 0,1-1 0,1 1 0,0-1 0,0-1 0,1 1 0,1 0 0,0-1 0,12 17 0,2-4 0,0-1 0,1-1 0,2-1 0,0-1 0,38 26 0,139 77 0,-134-88 0,2-4 0,1-2 0,1-4 0,1-3 0,1-3 0,1-3 0,1-3 0,141 8 0,438-24 0,-449-11 0,91-2 0,263 16 0,-497 3 0,0 2 0,83 19 0,-46-6 0,-61-13 0,76 12 0,120 37 0,331 89 0,-435-114 0,-9-2 0,2-6 0,1-5 0,216 3 0,-215-21 0,2 1 0,-1-6 0,148-24 0,-145 1 0,135-47 0,121-66 0,40 9 0,-312 104 0,-1-5 0,-2-4 0,192-97 0,-293 130 0,-1 0 0,0-1 0,0 0 0,-1 0 0,0-1 0,0 0 0,0 0 0,-1 0 0,0 0 0,-1-1 0,1 0 0,-1 0 0,-1 0 0,0-1 0,0 1 0,0-1 0,1-12 0,2-16 0,-1 0 0,0-64 0,-4 56 0,-7-72 0,4 100 0,-1 1 0,-1 0 0,-1 0 0,0 1 0,-1-1 0,0 1 0,-16-26 0,10 23 0,-1 0 0,0 1 0,-2 1 0,0 0 0,0 1 0,-2 1 0,1 0 0,-2 1 0,0 1 0,-34-17 0,-19-10 0,-2 4 0,-93-32 0,-336-83 0,310 105 0,-224-24 0,145 29 0,-7 9 0,113 15 0,-442-46 0,232 41 0,-102-12 0,302 8 0,-13-1 0,-200-4 0,322 31 0,35 1 0,-1-2 0,1-1 0,-56-10 0,37 2 0,-74-4 0,50 7 0,-126-7 0,87 7 0,74 2 0,0-1 0,0-3 0,1-1 0,0-1 0,-42-19 0,59 23-25,-1 1-1,0 1 1,-1 1-1,1 0 1,-1 2-1,1 1 1,-29 3-1,-2-1-1135,29-2-5665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20T14:59:21.500"/>
    </inkml:context>
    <inkml:brush xml:id="br0">
      <inkml:brushProperty name="width" value="0.1" units="cm"/>
      <inkml:brushProperty name="height" value="0.1" units="cm"/>
      <inkml:brushProperty name="color" value="#AE198D"/>
      <inkml:brushProperty name="inkEffects" value="galaxy"/>
      <inkml:brushProperty name="anchorX" value="0"/>
      <inkml:brushProperty name="anchorY" value="0"/>
      <inkml:brushProperty name="scaleFactor" value="0.5"/>
    </inkml:brush>
  </inkml:definitions>
  <inkml:trace contextRef="#ctx0" brushRef="#br0">1 1 24575,'0'0'0,"5"0"0,13 0 0,7 0 0,21 0 0,16 0 0,18 5 0,16 2 0,11-1 0,19 4 0,11 0 0,-4-2 0,-2-2 0,-3-1 0,-16-3 0,-15-1 0,-20-1 0,-17 0 0,-14 0 0,-9-1 0,-7 1 0,-2 0 0,-2-1 0,17 1 0,20 0 0,12 0 0,11 0 0,10 0 0,3 6 0,-5 1 0,3-1 0,-13-1 0,-8 5 0,-14-2 0,-10 0 0,-11-3 0,-6-1 0,-4-2 0,3 5 0,5-1 0,6 5 0,6 0 0,21 4 0,10 10 0,1 4 0,10-3 0,7 0 0,-5 1 0,-7-5 0,-2-1 0,-14 2 0,-6-5 0,-6-5 0,-2 2 0,5 3 0,-1-3 0,7 2 0,-1 4 0,0-4 0,-3 2 0,-7-3 0,-8 1 0,-8-3 0,-11 3 0,-10 3 0,-4 2 0,-5 3 0,-5 8 0,9 13 0,-2 8 0,-2 5 0,3 3 0,-2 0 0,-4 1 0,-2 5 0,3 5 0,-1-1 0,-2-1 0,-2 8 0,4-1 0,-1-4 0,-1-3 0,-2-10 0,-2-10 0,-1-8 0,-1-6 0,-1-5 0,0-3 0,0-1 0,-1 0 0,1 0 0,0 0 0,0 1 0,-1 0 0,1 6 0,0 0 0,0 1 0,0 4 0,0-1 0,0-1 0,1-2 0,-1-2 0,0-2 0,0-1 0,0-2 0,0 1 0,0 5 0,0 0 0,0 0 0,0-1 0,5-6 0,7-9 0,-12-19 0,0 1 0,1-1 0,0 1 0,-1 0 0,1-1 0,0 1 0,0-1 0,-1 1 0,1-1 0,0 0 0,0 1 0,0-1 0,-1 0 0,1 1 0,1-1 0,15 1 0,-2-4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20T14:59:23.580"/>
    </inkml:context>
    <inkml:brush xml:id="br0">
      <inkml:brushProperty name="width" value="0.1" units="cm"/>
      <inkml:brushProperty name="height" value="0.1" units="cm"/>
      <inkml:brushProperty name="color" value="#AE198D"/>
      <inkml:brushProperty name="inkEffects" value="galaxy"/>
      <inkml:brushProperty name="anchorX" value="-5456.59473"/>
      <inkml:brushProperty name="anchorY" value="-3492.97266"/>
      <inkml:brushProperty name="scaleFactor" value="0.5"/>
    </inkml:brush>
  </inkml:definitions>
  <inkml:trace contextRef="#ctx0" brushRef="#br0">0 590 24575,'0'0'0,"5"5"0,8 8 0,5 11 0,-1 5 0,-3 4 0,3-5 0,-4-1 0,3 6 0,-3 0 0,3 1 0,-3-1 0,3-1 0,4 0 0,-4-2 0,-3 0 0,-3 0 0,1-6 0,-2-1 0,-2 0 0,4-5 0,-2 2 0,-1 1 0,-3 3 0,5 7 0,-2 2 0,4 2 0,0-1 0,3-1 0,-2 0 0,-2-2 0,2-1 0,-2 0 0,3-6 0,-2-1 0,4-5 0,2-6 0,5-4 0,2-10 0,-21 0 0,-1 1 0,1-1 0,-1 0 0,0 0 0,1 0 0,3-3 0,27-19 0,2-12 0,0-2 0,6-8 0,3 2 0,0 2 0,3-3 0,8-9 0,4-3 0,14-15 0,1-1 0,-7-1 0,4-9 0,-4-4 0,4-1 0,-3-9 0,-1 7 0,-9-1 0,-2 8 0,-8 7 0,-12 12 0,-6 5 0,-9 9 0,-8 8 0,-6 12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9F40C-689F-4EDA-B7C3-7A817F052A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B35B70-297B-4D21-90C9-6B74A79092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912F5D-F5B9-4BEC-A969-9545EF54EDBC}"/>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5" name="Footer Placeholder 4">
            <a:extLst>
              <a:ext uri="{FF2B5EF4-FFF2-40B4-BE49-F238E27FC236}">
                <a16:creationId xmlns:a16="http://schemas.microsoft.com/office/drawing/2014/main" id="{6551D841-6A14-4946-B70C-F50BB387DF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44FFC-E001-4F7E-9DD9-D7D49C0625F1}"/>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1376286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324C4-9FFE-4A38-9891-59A2206694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B9D7A7-10ED-4774-9F3C-E878F142DBF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9BEBF5-A058-45B9-9EFC-11E9FFDC0B1D}"/>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5" name="Footer Placeholder 4">
            <a:extLst>
              <a:ext uri="{FF2B5EF4-FFF2-40B4-BE49-F238E27FC236}">
                <a16:creationId xmlns:a16="http://schemas.microsoft.com/office/drawing/2014/main" id="{16082202-4C60-4A25-A227-3ECDAE4913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5BA57-52A4-46AD-BA8B-BF9490ABCA52}"/>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1832884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B243F7-1FE0-4DB6-A950-F9C1E1BE6D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E6775A-D061-4BFC-B239-DE3F454393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F24E7D-2BBB-41C9-A13E-73B52C4E630F}"/>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5" name="Footer Placeholder 4">
            <a:extLst>
              <a:ext uri="{FF2B5EF4-FFF2-40B4-BE49-F238E27FC236}">
                <a16:creationId xmlns:a16="http://schemas.microsoft.com/office/drawing/2014/main" id="{79509E1D-FAD0-4FF5-A348-53A0EEF72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CA24E7-2E6E-4A1D-9BF6-D079DFFBAC16}"/>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2326517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0CE99-95FD-4ED1-A368-1F48EAAFF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D43A3E-9371-4B07-B367-972C28479B3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5227B2-7B1D-4204-868A-B97DBCACFF1A}"/>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5" name="Footer Placeholder 4">
            <a:extLst>
              <a:ext uri="{FF2B5EF4-FFF2-40B4-BE49-F238E27FC236}">
                <a16:creationId xmlns:a16="http://schemas.microsoft.com/office/drawing/2014/main" id="{91382988-E6E2-4DB0-B4AC-9271BEF77A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F8C1B2-CCEF-4583-8878-C9A22B2DBCDA}"/>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1807880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60C9A-30B0-49C5-9199-19FB0A7DFE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050FB6-213D-4194-9E82-73FD45EF60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73407B1-6097-4B14-964E-EA8B175B2FC1}"/>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5" name="Footer Placeholder 4">
            <a:extLst>
              <a:ext uri="{FF2B5EF4-FFF2-40B4-BE49-F238E27FC236}">
                <a16:creationId xmlns:a16="http://schemas.microsoft.com/office/drawing/2014/main" id="{EEEF7D94-8A6C-407E-89BF-9D0E14F37D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77E8FA-A1CE-4A22-AB35-7BA2B84C7B99}"/>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316737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76DF0-73C5-4AEB-B140-56D7B9041A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1D74EF-AEBD-44EC-8FF5-D6D29700406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05C291-C9D9-408A-B466-034FD0C2295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6F5E60-DDA5-4125-B80B-C6A72522D474}"/>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6" name="Footer Placeholder 5">
            <a:extLst>
              <a:ext uri="{FF2B5EF4-FFF2-40B4-BE49-F238E27FC236}">
                <a16:creationId xmlns:a16="http://schemas.microsoft.com/office/drawing/2014/main" id="{6AC85B10-F5A7-48CE-84F3-4D8B1A83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CDF3F6-153F-40FA-BA3C-A0BC8FAF1968}"/>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3170588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E8661-8E83-4124-8E76-1C10F96E2B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3890F8-1EED-4201-A268-501840848F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0C12E2-3F7F-4C8B-ABA1-D5A0B6778BD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F2862A-0AF1-48C8-8472-E12F7E88E1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BF2199-7DA1-4C2E-8B56-5B414AF18C7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C333F5-9292-42C8-9534-DE110683311F}"/>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8" name="Footer Placeholder 7">
            <a:extLst>
              <a:ext uri="{FF2B5EF4-FFF2-40B4-BE49-F238E27FC236}">
                <a16:creationId xmlns:a16="http://schemas.microsoft.com/office/drawing/2014/main" id="{B3C0C828-5778-4181-8875-52D383ADC1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3777EE-B84E-46AD-8262-C6FF2E936BB1}"/>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372157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73973-4696-49F9-A21F-931CC38486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27E24C-5CCD-4886-8E0A-0666E21C7968}"/>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4" name="Footer Placeholder 3">
            <a:extLst>
              <a:ext uri="{FF2B5EF4-FFF2-40B4-BE49-F238E27FC236}">
                <a16:creationId xmlns:a16="http://schemas.microsoft.com/office/drawing/2014/main" id="{DE4A31CE-1FAD-4CAF-8F81-3163D94236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BA5F5A-EB98-46A9-B977-0AFA15E0EE17}"/>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5263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80FA98-D8A6-4811-98DE-4BF6D02DF52D}"/>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3" name="Footer Placeholder 2">
            <a:extLst>
              <a:ext uri="{FF2B5EF4-FFF2-40B4-BE49-F238E27FC236}">
                <a16:creationId xmlns:a16="http://schemas.microsoft.com/office/drawing/2014/main" id="{D8E9F814-97D7-4CB3-9AB8-583100DC24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CAE3E6-5B9F-4BDC-9621-D2A90A4B8AEC}"/>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332143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AEF47-48DF-445B-B5A7-579D3AFD66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C93870-DB43-4563-A404-A9FA847B92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911046-371E-4325-BC1D-91CF2E4D90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E80D9B-1683-4DEC-B79F-38F1506DB59C}"/>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6" name="Footer Placeholder 5">
            <a:extLst>
              <a:ext uri="{FF2B5EF4-FFF2-40B4-BE49-F238E27FC236}">
                <a16:creationId xmlns:a16="http://schemas.microsoft.com/office/drawing/2014/main" id="{5F88A741-94FD-45FE-83EE-D3001964C2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6AB40C-AEA2-4F59-8034-4E4A44F36D46}"/>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361495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FFF6-A537-4B60-A4A2-0DE145FCE0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0B8CBE-FDB0-4F7F-A6D0-F4C660FC2B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29FDA5-DE04-4C0B-910D-23359A2AC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DACF75-5168-472F-8EBB-D5B3EE3B75B2}"/>
              </a:ext>
            </a:extLst>
          </p:cNvPr>
          <p:cNvSpPr>
            <a:spLocks noGrp="1"/>
          </p:cNvSpPr>
          <p:nvPr>
            <p:ph type="dt" sz="half" idx="10"/>
          </p:nvPr>
        </p:nvSpPr>
        <p:spPr/>
        <p:txBody>
          <a:bodyPr/>
          <a:lstStyle/>
          <a:p>
            <a:fld id="{4EBE0F51-E910-4559-8CE3-019EB37EE90A}" type="datetimeFigureOut">
              <a:rPr lang="en-US" smtClean="0"/>
              <a:t>11/20/2024</a:t>
            </a:fld>
            <a:endParaRPr lang="en-US"/>
          </a:p>
        </p:txBody>
      </p:sp>
      <p:sp>
        <p:nvSpPr>
          <p:cNvPr id="6" name="Footer Placeholder 5">
            <a:extLst>
              <a:ext uri="{FF2B5EF4-FFF2-40B4-BE49-F238E27FC236}">
                <a16:creationId xmlns:a16="http://schemas.microsoft.com/office/drawing/2014/main" id="{E6A918D7-882C-49B2-8E61-8C5A4479B2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AEAFBC-77FC-4865-85AB-CB849440B1F5}"/>
              </a:ext>
            </a:extLst>
          </p:cNvPr>
          <p:cNvSpPr>
            <a:spLocks noGrp="1"/>
          </p:cNvSpPr>
          <p:nvPr>
            <p:ph type="sldNum" sz="quarter" idx="12"/>
          </p:nvPr>
        </p:nvSpPr>
        <p:spPr/>
        <p:txBody>
          <a:bodyPr/>
          <a:lstStyle/>
          <a:p>
            <a:fld id="{88A88301-682B-4EBA-B746-F8213DBA0ECC}" type="slidenum">
              <a:rPr lang="en-US" smtClean="0"/>
              <a:t>‹#›</a:t>
            </a:fld>
            <a:endParaRPr lang="en-US"/>
          </a:p>
        </p:txBody>
      </p:sp>
    </p:spTree>
    <p:extLst>
      <p:ext uri="{BB962C8B-B14F-4D97-AF65-F5344CB8AC3E}">
        <p14:creationId xmlns:p14="http://schemas.microsoft.com/office/powerpoint/2010/main" val="113321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F8BE82-6F18-4637-A759-823D4B9B93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BA4620-1BFA-44CF-ADA8-AE83C14F9B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C1CE7E-70DF-43FB-956F-40AB477FA8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E0F51-E910-4559-8CE3-019EB37EE90A}" type="datetimeFigureOut">
              <a:rPr lang="en-US" smtClean="0"/>
              <a:t>11/20/2024</a:t>
            </a:fld>
            <a:endParaRPr lang="en-US"/>
          </a:p>
        </p:txBody>
      </p:sp>
      <p:sp>
        <p:nvSpPr>
          <p:cNvPr id="5" name="Footer Placeholder 4">
            <a:extLst>
              <a:ext uri="{FF2B5EF4-FFF2-40B4-BE49-F238E27FC236}">
                <a16:creationId xmlns:a16="http://schemas.microsoft.com/office/drawing/2014/main" id="{14291545-5064-431E-8C4B-1C85964510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76087B-6D78-4DEE-8A2C-95B73FBA4E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88301-682B-4EBA-B746-F8213DBA0ECC}" type="slidenum">
              <a:rPr lang="en-US" smtClean="0"/>
              <a:t>‹#›</a:t>
            </a:fld>
            <a:endParaRPr lang="en-US"/>
          </a:p>
        </p:txBody>
      </p:sp>
    </p:spTree>
    <p:extLst>
      <p:ext uri="{BB962C8B-B14F-4D97-AF65-F5344CB8AC3E}">
        <p14:creationId xmlns:p14="http://schemas.microsoft.com/office/powerpoint/2010/main" val="1586950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customXml" Target="../ink/ink3.xml"/><Relationship Id="rId2" Type="http://schemas.openxmlformats.org/officeDocument/2006/relationships/hyperlink" Target="https://ce.bswhealth.com/content/pars-error-message-duplicating-activities-accme"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customXml" Target="../ink/ink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e.bswhealth.com/community-education/ev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e.bswhealth.com/community-education/events"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ustomXml" Target="../ink/ink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64F3F-E147-46E8-B7B4-05680302F29E}"/>
              </a:ext>
            </a:extLst>
          </p:cNvPr>
          <p:cNvSpPr>
            <a:spLocks noGrp="1"/>
          </p:cNvSpPr>
          <p:nvPr>
            <p:ph type="ctrTitle"/>
          </p:nvPr>
        </p:nvSpPr>
        <p:spPr/>
        <p:txBody>
          <a:bodyPr/>
          <a:lstStyle/>
          <a:p>
            <a:r>
              <a:rPr lang="en-US" dirty="0" err="1"/>
              <a:t>EthosCE</a:t>
            </a:r>
            <a:r>
              <a:rPr lang="en-US" dirty="0"/>
              <a:t> On-Going issues</a:t>
            </a:r>
          </a:p>
        </p:txBody>
      </p:sp>
      <p:sp>
        <p:nvSpPr>
          <p:cNvPr id="3" name="Subtitle 2">
            <a:extLst>
              <a:ext uri="{FF2B5EF4-FFF2-40B4-BE49-F238E27FC236}">
                <a16:creationId xmlns:a16="http://schemas.microsoft.com/office/drawing/2014/main" id="{63EAE726-CE44-4BD7-9BB1-48A5D12E41ED}"/>
              </a:ext>
            </a:extLst>
          </p:cNvPr>
          <p:cNvSpPr>
            <a:spLocks noGrp="1"/>
          </p:cNvSpPr>
          <p:nvPr>
            <p:ph type="subTitle" idx="1"/>
          </p:nvPr>
        </p:nvSpPr>
        <p:spPr/>
        <p:txBody>
          <a:bodyPr/>
          <a:lstStyle/>
          <a:p>
            <a:r>
              <a:rPr lang="en-US" dirty="0"/>
              <a:t>Prioritized from highest priority to least</a:t>
            </a:r>
          </a:p>
        </p:txBody>
      </p:sp>
    </p:spTree>
    <p:extLst>
      <p:ext uri="{BB962C8B-B14F-4D97-AF65-F5344CB8AC3E}">
        <p14:creationId xmlns:p14="http://schemas.microsoft.com/office/powerpoint/2010/main" val="3176699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049F79-7358-0B4E-5638-3E6F4532AC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93A4F2-063A-91C0-4186-384712BDB772}"/>
              </a:ext>
            </a:extLst>
          </p:cNvPr>
          <p:cNvSpPr>
            <a:spLocks noGrp="1"/>
          </p:cNvSpPr>
          <p:nvPr>
            <p:ph type="title"/>
          </p:nvPr>
        </p:nvSpPr>
        <p:spPr>
          <a:xfrm>
            <a:off x="0" y="365125"/>
            <a:ext cx="12192000" cy="6140450"/>
          </a:xfrm>
        </p:spPr>
        <p:txBody>
          <a:bodyPr>
            <a:normAutofit/>
          </a:bodyPr>
          <a:lstStyle/>
          <a:p>
            <a:pPr algn="ctr"/>
            <a:r>
              <a:rPr lang="en-US" sz="11500" b="1" dirty="0"/>
              <a:t>CME - New Project</a:t>
            </a:r>
            <a:endParaRPr lang="en-US" sz="3600" b="1" dirty="0"/>
          </a:p>
        </p:txBody>
      </p:sp>
    </p:spTree>
    <p:extLst>
      <p:ext uri="{BB962C8B-B14F-4D97-AF65-F5344CB8AC3E}">
        <p14:creationId xmlns:p14="http://schemas.microsoft.com/office/powerpoint/2010/main" val="490972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F33FE-496E-D87B-E8C2-FCAF6FAB34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B1C5BB-5568-D9A2-7F35-FB677AA306A7}"/>
              </a:ext>
            </a:extLst>
          </p:cNvPr>
          <p:cNvSpPr>
            <a:spLocks noGrp="1"/>
          </p:cNvSpPr>
          <p:nvPr>
            <p:ph type="title"/>
          </p:nvPr>
        </p:nvSpPr>
        <p:spPr>
          <a:xfrm>
            <a:off x="0" y="365125"/>
            <a:ext cx="12088167" cy="840677"/>
          </a:xfrm>
        </p:spPr>
        <p:txBody>
          <a:bodyPr>
            <a:noAutofit/>
          </a:bodyPr>
          <a:lstStyle/>
          <a:p>
            <a:pPr algn="ctr"/>
            <a:r>
              <a:rPr lang="en-US" sz="6000" b="1" dirty="0"/>
              <a:t>New Project - RSS</a:t>
            </a:r>
            <a:endParaRPr lang="en-US" sz="1400" b="1" dirty="0"/>
          </a:p>
        </p:txBody>
      </p:sp>
      <p:sp>
        <p:nvSpPr>
          <p:cNvPr id="3" name="TextBox 2">
            <a:extLst>
              <a:ext uri="{FF2B5EF4-FFF2-40B4-BE49-F238E27FC236}">
                <a16:creationId xmlns:a16="http://schemas.microsoft.com/office/drawing/2014/main" id="{879BB9D6-75D1-0C0F-CD4D-75334EF1B58F}"/>
              </a:ext>
            </a:extLst>
          </p:cNvPr>
          <p:cNvSpPr txBox="1"/>
          <p:nvPr/>
        </p:nvSpPr>
        <p:spPr>
          <a:xfrm>
            <a:off x="914400" y="1517950"/>
            <a:ext cx="10128738" cy="1200329"/>
          </a:xfrm>
          <a:prstGeom prst="rect">
            <a:avLst/>
          </a:prstGeom>
          <a:noFill/>
        </p:spPr>
        <p:txBody>
          <a:bodyPr wrap="square" rtlCol="0">
            <a:spAutoFit/>
          </a:bodyPr>
          <a:lstStyle/>
          <a:p>
            <a:r>
              <a:rPr lang="en-US" dirty="0"/>
              <a:t>Description:  There is a desire to “share” some of our grand rounds with Baylor College of Medicine.  Because we are a not-for-profit hospital system, sharing CME activities that are not in the scope of work for employees affiliates falls into a gray area under the Starke Law.  For this reason, we have to charge the participants individually, at minimum, the FMV for a CME activity.</a:t>
            </a:r>
          </a:p>
        </p:txBody>
      </p:sp>
      <p:sp>
        <p:nvSpPr>
          <p:cNvPr id="4" name="TextBox 3">
            <a:extLst>
              <a:ext uri="{FF2B5EF4-FFF2-40B4-BE49-F238E27FC236}">
                <a16:creationId xmlns:a16="http://schemas.microsoft.com/office/drawing/2014/main" id="{C4629D90-68FF-AAB3-170F-276B0A71B905}"/>
              </a:ext>
            </a:extLst>
          </p:cNvPr>
          <p:cNvSpPr txBox="1"/>
          <p:nvPr/>
        </p:nvSpPr>
        <p:spPr>
          <a:xfrm>
            <a:off x="914400" y="2984360"/>
            <a:ext cx="10363200" cy="2862322"/>
          </a:xfrm>
          <a:prstGeom prst="rect">
            <a:avLst/>
          </a:prstGeom>
          <a:noFill/>
        </p:spPr>
        <p:txBody>
          <a:bodyPr wrap="square" rtlCol="0">
            <a:spAutoFit/>
          </a:bodyPr>
          <a:lstStyle/>
          <a:p>
            <a:pPr marL="342900" indent="-342900">
              <a:buAutoNum type="arabicPeriod"/>
            </a:pPr>
            <a:r>
              <a:rPr lang="en-US" dirty="0"/>
              <a:t>RSS credit claim can be limited to BSW members only.  However, there are affiliates that have been allowed to claim credit under special circumstances and so we have not limited the enrollment of some activities for participants to only those with SSO (BSW members).</a:t>
            </a:r>
          </a:p>
          <a:p>
            <a:pPr marL="342900" indent="-342900">
              <a:buAutoNum type="arabicPeriod"/>
            </a:pPr>
            <a:r>
              <a:rPr lang="en-US" dirty="0"/>
              <a:t>We use the “TEXT IN” feature for attendance in most of these activities.</a:t>
            </a:r>
          </a:p>
          <a:p>
            <a:pPr marL="342900" indent="-342900">
              <a:buAutoNum type="arabicPeriod"/>
            </a:pPr>
            <a:r>
              <a:rPr lang="en-US" dirty="0"/>
              <a:t>We do not currently charge individual participant fees.</a:t>
            </a:r>
          </a:p>
          <a:p>
            <a:pPr marL="342900" indent="-342900">
              <a:buAutoNum type="arabicPeriod"/>
            </a:pPr>
            <a:r>
              <a:rPr lang="en-US" dirty="0"/>
              <a:t>Is there a way to set up a fee for only certain individuals/groups?</a:t>
            </a:r>
          </a:p>
          <a:p>
            <a:pPr marL="800100" lvl="1" indent="-342900">
              <a:buAutoNum type="arabicPeriod"/>
            </a:pPr>
            <a:r>
              <a:rPr lang="en-US" dirty="0"/>
              <a:t>Parent/child</a:t>
            </a:r>
          </a:p>
          <a:p>
            <a:pPr marL="800100" lvl="1" indent="-342900">
              <a:buAutoNum type="arabicPeriod"/>
            </a:pPr>
            <a:r>
              <a:rPr lang="en-US" dirty="0"/>
              <a:t>Subscription</a:t>
            </a:r>
          </a:p>
          <a:p>
            <a:pPr marL="800100" lvl="1" indent="-342900">
              <a:buAutoNum type="arabicPeriod"/>
            </a:pPr>
            <a:r>
              <a:rPr lang="en-US" dirty="0"/>
              <a:t>Attributes</a:t>
            </a:r>
          </a:p>
          <a:p>
            <a:pPr marL="800100" lvl="1" indent="-342900">
              <a:buAutoNum type="arabicPeriod"/>
            </a:pPr>
            <a:r>
              <a:rPr lang="en-US" dirty="0"/>
              <a:t>Other ideas?</a:t>
            </a:r>
          </a:p>
        </p:txBody>
      </p:sp>
    </p:spTree>
    <p:extLst>
      <p:ext uri="{BB962C8B-B14F-4D97-AF65-F5344CB8AC3E}">
        <p14:creationId xmlns:p14="http://schemas.microsoft.com/office/powerpoint/2010/main" val="3708385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490BF-4318-41DE-8C45-AAC32B377342}"/>
              </a:ext>
            </a:extLst>
          </p:cNvPr>
          <p:cNvSpPr>
            <a:spLocks noGrp="1"/>
          </p:cNvSpPr>
          <p:nvPr>
            <p:ph type="title"/>
          </p:nvPr>
        </p:nvSpPr>
        <p:spPr>
          <a:xfrm>
            <a:off x="0" y="365125"/>
            <a:ext cx="12192000" cy="6140450"/>
          </a:xfrm>
        </p:spPr>
        <p:txBody>
          <a:bodyPr>
            <a:normAutofit/>
          </a:bodyPr>
          <a:lstStyle/>
          <a:p>
            <a:pPr algn="ctr"/>
            <a:r>
              <a:rPr lang="en-US" sz="11500" b="1" dirty="0"/>
              <a:t>CME - PARs Report Issues</a:t>
            </a:r>
            <a:endParaRPr lang="en-US" sz="3600" b="1" dirty="0"/>
          </a:p>
        </p:txBody>
      </p:sp>
    </p:spTree>
    <p:extLst>
      <p:ext uri="{BB962C8B-B14F-4D97-AF65-F5344CB8AC3E}">
        <p14:creationId xmlns:p14="http://schemas.microsoft.com/office/powerpoint/2010/main" val="1884185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29DB1-7315-47D8-84EA-6DE670466F0E}"/>
              </a:ext>
            </a:extLst>
          </p:cNvPr>
          <p:cNvSpPr>
            <a:spLocks noGrp="1"/>
          </p:cNvSpPr>
          <p:nvPr>
            <p:ph type="title"/>
          </p:nvPr>
        </p:nvSpPr>
        <p:spPr>
          <a:xfrm>
            <a:off x="0" y="0"/>
            <a:ext cx="12192000" cy="1325563"/>
          </a:xfrm>
        </p:spPr>
        <p:txBody>
          <a:bodyPr/>
          <a:lstStyle/>
          <a:p>
            <a:pPr algn="ctr"/>
            <a:r>
              <a:rPr lang="en-US" dirty="0"/>
              <a:t>Failed Credit Report </a:t>
            </a:r>
          </a:p>
        </p:txBody>
      </p:sp>
      <p:sp>
        <p:nvSpPr>
          <p:cNvPr id="6" name="Content Placeholder 5">
            <a:extLst>
              <a:ext uri="{FF2B5EF4-FFF2-40B4-BE49-F238E27FC236}">
                <a16:creationId xmlns:a16="http://schemas.microsoft.com/office/drawing/2014/main" id="{6B224382-5A15-438A-A6CE-D2179C2B6DB2}"/>
              </a:ext>
            </a:extLst>
          </p:cNvPr>
          <p:cNvSpPr>
            <a:spLocks noGrp="1"/>
          </p:cNvSpPr>
          <p:nvPr>
            <p:ph idx="1"/>
          </p:nvPr>
        </p:nvSpPr>
        <p:spPr>
          <a:xfrm>
            <a:off x="0" y="1371600"/>
            <a:ext cx="12192000" cy="5486400"/>
          </a:xfrm>
        </p:spPr>
        <p:txBody>
          <a:bodyPr/>
          <a:lstStyle/>
          <a:p>
            <a:r>
              <a:rPr lang="en-US" dirty="0"/>
              <a:t>10.08.2024 </a:t>
            </a:r>
            <a:r>
              <a:rPr lang="en-US" b="1" dirty="0"/>
              <a:t>Ticket # ECE-6889</a:t>
            </a:r>
            <a:r>
              <a:rPr lang="en-US" dirty="0"/>
              <a:t>, forward to Dave</a:t>
            </a:r>
          </a:p>
          <a:p>
            <a:pPr lvl="1"/>
            <a:r>
              <a:rPr lang="en-US" dirty="0"/>
              <a:t>Part 1:  Multiple activities were having reporting issues. After talking with Dave and forwarding the ticket </a:t>
            </a:r>
            <a:r>
              <a:rPr lang="en-US" dirty="0">
                <a:solidFill>
                  <a:srgbClr val="FF0000"/>
                </a:solidFill>
              </a:rPr>
              <a:t>several of the issues disappeared</a:t>
            </a:r>
            <a:r>
              <a:rPr lang="en-US" dirty="0"/>
              <a:t>.</a:t>
            </a:r>
          </a:p>
          <a:p>
            <a:pPr lvl="1"/>
            <a:r>
              <a:rPr lang="en-US" dirty="0"/>
              <a:t>Part 2:  However, we have two activities (see below) that have an </a:t>
            </a:r>
            <a:r>
              <a:rPr lang="en-US" dirty="0">
                <a:highlight>
                  <a:srgbClr val="FFFF00"/>
                </a:highlight>
              </a:rPr>
              <a:t>“</a:t>
            </a:r>
            <a:r>
              <a:rPr lang="en-US" b="1" dirty="0">
                <a:highlight>
                  <a:srgbClr val="FFFF00"/>
                </a:highlight>
              </a:rPr>
              <a:t>Error 672 </a:t>
            </a:r>
            <a:r>
              <a:rPr lang="en-US" dirty="0">
                <a:highlight>
                  <a:srgbClr val="FFFF00"/>
                </a:highlight>
              </a:rPr>
              <a:t>– Activity completion date precedes activity start date.”  We have reviewed this multiple times and are unable to determine why it will not report to the board. </a:t>
            </a:r>
            <a:r>
              <a:rPr lang="en-US" dirty="0"/>
              <a:t>Dave asked us not to do anything yet. </a:t>
            </a:r>
            <a:r>
              <a:rPr lang="en-US" dirty="0">
                <a:solidFill>
                  <a:srgbClr val="FF0000"/>
                </a:solidFill>
              </a:rPr>
              <a:t>We would like to get these submitted before the end of the year. </a:t>
            </a:r>
          </a:p>
          <a:p>
            <a:endParaRPr lang="en-US" dirty="0"/>
          </a:p>
          <a:p>
            <a:endParaRPr lang="en-US" dirty="0"/>
          </a:p>
          <a:p>
            <a:endParaRPr lang="en-US" dirty="0"/>
          </a:p>
          <a:p>
            <a:endParaRPr lang="en-US" dirty="0"/>
          </a:p>
          <a:p>
            <a:pPr marL="0" indent="0">
              <a:buNone/>
            </a:pPr>
            <a:endParaRPr lang="en-US" dirty="0"/>
          </a:p>
          <a:p>
            <a:endParaRPr lang="en-US" dirty="0"/>
          </a:p>
          <a:p>
            <a:pPr marL="0" indent="0">
              <a:buNone/>
            </a:pPr>
            <a:endParaRPr lang="en-US" dirty="0"/>
          </a:p>
        </p:txBody>
      </p:sp>
      <p:pic>
        <p:nvPicPr>
          <p:cNvPr id="7" name="Content Placeholder 3">
            <a:extLst>
              <a:ext uri="{FF2B5EF4-FFF2-40B4-BE49-F238E27FC236}">
                <a16:creationId xmlns:a16="http://schemas.microsoft.com/office/drawing/2014/main" id="{2A539AC2-241C-4132-A9B0-C5E331B4AE57}"/>
              </a:ext>
            </a:extLst>
          </p:cNvPr>
          <p:cNvPicPr>
            <a:picLocks noChangeAspect="1"/>
          </p:cNvPicPr>
          <p:nvPr/>
        </p:nvPicPr>
        <p:blipFill>
          <a:blip r:embed="rId2"/>
          <a:stretch>
            <a:fillRect/>
          </a:stretch>
        </p:blipFill>
        <p:spPr>
          <a:xfrm>
            <a:off x="190937" y="4712541"/>
            <a:ext cx="11571998" cy="711106"/>
          </a:xfrm>
          <a:prstGeom prst="rect">
            <a:avLst/>
          </a:prstGeom>
        </p:spPr>
      </p:pic>
      <p:pic>
        <p:nvPicPr>
          <p:cNvPr id="8" name="Picture 7">
            <a:extLst>
              <a:ext uri="{FF2B5EF4-FFF2-40B4-BE49-F238E27FC236}">
                <a16:creationId xmlns:a16="http://schemas.microsoft.com/office/drawing/2014/main" id="{B91583D9-FF8E-43D9-9E3D-E174EDF32D6F}"/>
              </a:ext>
            </a:extLst>
          </p:cNvPr>
          <p:cNvPicPr>
            <a:picLocks noChangeAspect="1"/>
          </p:cNvPicPr>
          <p:nvPr/>
        </p:nvPicPr>
        <p:blipFill>
          <a:blip r:embed="rId3"/>
          <a:stretch>
            <a:fillRect/>
          </a:stretch>
        </p:blipFill>
        <p:spPr>
          <a:xfrm>
            <a:off x="322729" y="5611906"/>
            <a:ext cx="11447929" cy="708212"/>
          </a:xfrm>
          <a:prstGeom prst="rect">
            <a:avLst/>
          </a:prstGeom>
        </p:spPr>
      </p:pic>
    </p:spTree>
    <p:extLst>
      <p:ext uri="{BB962C8B-B14F-4D97-AF65-F5344CB8AC3E}">
        <p14:creationId xmlns:p14="http://schemas.microsoft.com/office/powerpoint/2010/main" val="3731681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05430-9BD1-4CC3-A1D3-55D6FDC40A68}"/>
              </a:ext>
            </a:extLst>
          </p:cNvPr>
          <p:cNvSpPr>
            <a:spLocks noGrp="1"/>
          </p:cNvSpPr>
          <p:nvPr>
            <p:ph type="title"/>
          </p:nvPr>
        </p:nvSpPr>
        <p:spPr>
          <a:xfrm>
            <a:off x="0" y="3176"/>
            <a:ext cx="12192000" cy="692150"/>
          </a:xfrm>
        </p:spPr>
        <p:txBody>
          <a:bodyPr>
            <a:normAutofit fontScale="90000"/>
          </a:bodyPr>
          <a:lstStyle/>
          <a:p>
            <a:r>
              <a:rPr lang="en-US" dirty="0"/>
              <a:t>PARs Error message – Duplicating activities in ACCME</a:t>
            </a:r>
          </a:p>
        </p:txBody>
      </p:sp>
      <p:sp>
        <p:nvSpPr>
          <p:cNvPr id="5" name="Content Placeholder 4">
            <a:extLst>
              <a:ext uri="{FF2B5EF4-FFF2-40B4-BE49-F238E27FC236}">
                <a16:creationId xmlns:a16="http://schemas.microsoft.com/office/drawing/2014/main" id="{32611A75-D806-44DA-B9E2-548D4A58EAD4}"/>
              </a:ext>
            </a:extLst>
          </p:cNvPr>
          <p:cNvSpPr>
            <a:spLocks noGrp="1"/>
          </p:cNvSpPr>
          <p:nvPr>
            <p:ph idx="1"/>
          </p:nvPr>
        </p:nvSpPr>
        <p:spPr>
          <a:xfrm>
            <a:off x="0" y="809624"/>
            <a:ext cx="8001000" cy="4010025"/>
          </a:xfrm>
        </p:spPr>
        <p:txBody>
          <a:bodyPr>
            <a:normAutofit/>
          </a:bodyPr>
          <a:lstStyle/>
          <a:p>
            <a:r>
              <a:rPr lang="en-US" sz="2000" b="1" dirty="0"/>
              <a:t>09.10.2024</a:t>
            </a:r>
            <a:r>
              <a:rPr lang="en-US" sz="2000" dirty="0"/>
              <a:t> – 2021-2023 shows there was an update on 08/30/24 and 09/03/24 – In PARs it looks like it was duplicated. (Report was emailed to Dave)</a:t>
            </a:r>
          </a:p>
          <a:p>
            <a:r>
              <a:rPr lang="en-US" sz="2000" b="1" dirty="0"/>
              <a:t>09.17.2024</a:t>
            </a:r>
            <a:r>
              <a:rPr lang="en-US" sz="2000" dirty="0"/>
              <a:t> – Dave forwarded all the information that he received to the developers.  According to Dave, the developers are looking into this now (10.28.2024) to see if something could have caused this.  - Dave stated that it might be something with web services.</a:t>
            </a:r>
          </a:p>
          <a:p>
            <a:r>
              <a:rPr lang="en-US" sz="1600" dirty="0">
                <a:hlinkClick r:id="rId2" tooltip="https://ce.bswhealth.com/content/pars-error-message-duplicating-activities-accme"/>
              </a:rPr>
              <a:t>PARs Error Message - Duplicating activities in ACCME | Baylor Scott and White Health CE</a:t>
            </a:r>
            <a:endParaRPr lang="en-US" sz="2400" dirty="0"/>
          </a:p>
        </p:txBody>
      </p:sp>
      <p:pic>
        <p:nvPicPr>
          <p:cNvPr id="6" name="Content Placeholder 3">
            <a:extLst>
              <a:ext uri="{FF2B5EF4-FFF2-40B4-BE49-F238E27FC236}">
                <a16:creationId xmlns:a16="http://schemas.microsoft.com/office/drawing/2014/main" id="{E7BEB73F-0A5E-452A-897B-B0725CBE58C6}"/>
              </a:ext>
            </a:extLst>
          </p:cNvPr>
          <p:cNvPicPr>
            <a:picLocks noChangeAspect="1"/>
          </p:cNvPicPr>
          <p:nvPr/>
        </p:nvPicPr>
        <p:blipFill>
          <a:blip r:embed="rId3"/>
          <a:stretch>
            <a:fillRect/>
          </a:stretch>
        </p:blipFill>
        <p:spPr>
          <a:xfrm>
            <a:off x="0" y="4692205"/>
            <a:ext cx="8562975" cy="1893652"/>
          </a:xfrm>
          <a:prstGeom prst="rect">
            <a:avLst/>
          </a:prstGeom>
        </p:spPr>
      </p:pic>
      <p:pic>
        <p:nvPicPr>
          <p:cNvPr id="7" name="Picture 6">
            <a:extLst>
              <a:ext uri="{FF2B5EF4-FFF2-40B4-BE49-F238E27FC236}">
                <a16:creationId xmlns:a16="http://schemas.microsoft.com/office/drawing/2014/main" id="{2ACC90AF-F1BF-4393-A93B-C29E3B504E4A}"/>
              </a:ext>
            </a:extLst>
          </p:cNvPr>
          <p:cNvPicPr>
            <a:picLocks noChangeAspect="1"/>
          </p:cNvPicPr>
          <p:nvPr/>
        </p:nvPicPr>
        <p:blipFill>
          <a:blip r:embed="rId4"/>
          <a:stretch>
            <a:fillRect/>
          </a:stretch>
        </p:blipFill>
        <p:spPr>
          <a:xfrm>
            <a:off x="8048941" y="968189"/>
            <a:ext cx="4057334" cy="5889812"/>
          </a:xfrm>
          <a:prstGeom prst="rect">
            <a:avLst/>
          </a:prstGeom>
        </p:spPr>
      </p:pic>
      <p:sp>
        <p:nvSpPr>
          <p:cNvPr id="3" name="TextBox 2">
            <a:extLst>
              <a:ext uri="{FF2B5EF4-FFF2-40B4-BE49-F238E27FC236}">
                <a16:creationId xmlns:a16="http://schemas.microsoft.com/office/drawing/2014/main" id="{482636E4-E504-E6AC-8645-E77AC4BF3114}"/>
              </a:ext>
            </a:extLst>
          </p:cNvPr>
          <p:cNvSpPr txBox="1"/>
          <p:nvPr/>
        </p:nvSpPr>
        <p:spPr>
          <a:xfrm>
            <a:off x="765544" y="3678865"/>
            <a:ext cx="3848986" cy="461665"/>
          </a:xfrm>
          <a:prstGeom prst="rect">
            <a:avLst/>
          </a:prstGeom>
          <a:noFill/>
        </p:spPr>
        <p:txBody>
          <a:bodyPr wrap="square" rtlCol="0">
            <a:spAutoFit/>
          </a:bodyPr>
          <a:lstStyle/>
          <a:p>
            <a:r>
              <a:rPr lang="en-US" sz="2400" dirty="0"/>
              <a:t>PARS Report shown below:</a:t>
            </a:r>
          </a:p>
        </p:txBody>
      </p:sp>
      <p:grpSp>
        <p:nvGrpSpPr>
          <p:cNvPr id="9" name="Group 8">
            <a:extLst>
              <a:ext uri="{FF2B5EF4-FFF2-40B4-BE49-F238E27FC236}">
                <a16:creationId xmlns:a16="http://schemas.microsoft.com/office/drawing/2014/main" id="{BC56322F-4151-6373-CA27-80AF7B92A8B6}"/>
              </a:ext>
            </a:extLst>
          </p:cNvPr>
          <p:cNvGrpSpPr/>
          <p:nvPr/>
        </p:nvGrpSpPr>
        <p:grpSpPr>
          <a:xfrm>
            <a:off x="4709729" y="3805962"/>
            <a:ext cx="2011320" cy="999360"/>
            <a:chOff x="4709729" y="3805962"/>
            <a:chExt cx="2011320" cy="999360"/>
          </a:xfrm>
        </p:grpSpPr>
        <mc:AlternateContent xmlns:mc="http://schemas.openxmlformats.org/markup-compatibility/2006" xmlns:p14="http://schemas.microsoft.com/office/powerpoint/2010/main" xmlns:aink="http://schemas.microsoft.com/office/drawing/2016/ink">
          <mc:Choice Requires="p14 aink">
            <p:contentPart p14:bwMode="auto" r:id="rId5">
              <p14:nvContentPartPr>
                <p14:cNvPr id="4" name="Ink 3">
                  <a:extLst>
                    <a:ext uri="{FF2B5EF4-FFF2-40B4-BE49-F238E27FC236}">
                      <a16:creationId xmlns:a16="http://schemas.microsoft.com/office/drawing/2014/main" id="{8EDA20DE-5C1D-041A-68C9-5E1F77795ECA}"/>
                    </a:ext>
                  </a:extLst>
                </p14:cNvPr>
                <p14:cNvContentPartPr/>
                <p14:nvPr/>
              </p14:nvContentPartPr>
              <p14:xfrm>
                <a:off x="4709729" y="3805962"/>
                <a:ext cx="1659960" cy="954000"/>
              </p14:xfrm>
            </p:contentPart>
          </mc:Choice>
          <mc:Fallback xmlns="">
            <p:pic>
              <p:nvPicPr>
                <p:cNvPr id="4" name="Ink 3">
                  <a:extLst>
                    <a:ext uri="{FF2B5EF4-FFF2-40B4-BE49-F238E27FC236}">
                      <a16:creationId xmlns:a16="http://schemas.microsoft.com/office/drawing/2014/main" id="{8EDA20DE-5C1D-041A-68C9-5E1F77795ECA}"/>
                    </a:ext>
                  </a:extLst>
                </p:cNvPr>
                <p:cNvPicPr/>
                <p:nvPr/>
              </p:nvPicPr>
              <p:blipFill>
                <a:blip r:embed="rId6"/>
                <a:stretch>
                  <a:fillRect/>
                </a:stretch>
              </p:blipFill>
              <p:spPr>
                <a:xfrm>
                  <a:off x="4692089" y="3788322"/>
                  <a:ext cx="1695600" cy="9896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8" name="Ink 7">
                  <a:extLst>
                    <a:ext uri="{FF2B5EF4-FFF2-40B4-BE49-F238E27FC236}">
                      <a16:creationId xmlns:a16="http://schemas.microsoft.com/office/drawing/2014/main" id="{7ADED296-3160-8BC0-C787-C6541B6F894B}"/>
                    </a:ext>
                  </a:extLst>
                </p14:cNvPr>
                <p14:cNvContentPartPr/>
                <p14:nvPr/>
              </p14:nvContentPartPr>
              <p14:xfrm>
                <a:off x="6081689" y="4242282"/>
                <a:ext cx="639360" cy="563040"/>
              </p14:xfrm>
            </p:contentPart>
          </mc:Choice>
          <mc:Fallback xmlns="">
            <p:pic>
              <p:nvPicPr>
                <p:cNvPr id="8" name="Ink 7">
                  <a:extLst>
                    <a:ext uri="{FF2B5EF4-FFF2-40B4-BE49-F238E27FC236}">
                      <a16:creationId xmlns:a16="http://schemas.microsoft.com/office/drawing/2014/main" id="{7ADED296-3160-8BC0-C787-C6541B6F894B}"/>
                    </a:ext>
                  </a:extLst>
                </p:cNvPr>
                <p:cNvPicPr/>
                <p:nvPr/>
              </p:nvPicPr>
              <p:blipFill>
                <a:blip r:embed="rId8"/>
                <a:stretch>
                  <a:fillRect/>
                </a:stretch>
              </p:blipFill>
              <p:spPr>
                <a:xfrm>
                  <a:off x="6063689" y="4224642"/>
                  <a:ext cx="675000" cy="598680"/>
                </a:xfrm>
                <a:prstGeom prst="rect">
                  <a:avLst/>
                </a:prstGeom>
              </p:spPr>
            </p:pic>
          </mc:Fallback>
        </mc:AlternateContent>
      </p:grpSp>
    </p:spTree>
    <p:extLst>
      <p:ext uri="{BB962C8B-B14F-4D97-AF65-F5344CB8AC3E}">
        <p14:creationId xmlns:p14="http://schemas.microsoft.com/office/powerpoint/2010/main" val="1217295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36F2-9550-459F-B5BB-775418950AD6}"/>
              </a:ext>
            </a:extLst>
          </p:cNvPr>
          <p:cNvSpPr>
            <a:spLocks noGrp="1"/>
          </p:cNvSpPr>
          <p:nvPr>
            <p:ph type="title"/>
          </p:nvPr>
        </p:nvSpPr>
        <p:spPr>
          <a:xfrm>
            <a:off x="0" y="365125"/>
            <a:ext cx="12192000" cy="6121400"/>
          </a:xfrm>
        </p:spPr>
        <p:txBody>
          <a:bodyPr>
            <a:normAutofit/>
          </a:bodyPr>
          <a:lstStyle/>
          <a:p>
            <a:pPr algn="ctr"/>
            <a:r>
              <a:rPr lang="en-US" sz="7200" b="1" dirty="0"/>
              <a:t>BSWH Brooke’s Team </a:t>
            </a:r>
            <a:br>
              <a:rPr lang="en-US" sz="7200" b="1" dirty="0"/>
            </a:br>
            <a:r>
              <a:rPr lang="en-US" sz="7200" b="1" dirty="0"/>
              <a:t>API Connector</a:t>
            </a:r>
          </a:p>
        </p:txBody>
      </p:sp>
    </p:spTree>
    <p:extLst>
      <p:ext uri="{BB962C8B-B14F-4D97-AF65-F5344CB8AC3E}">
        <p14:creationId xmlns:p14="http://schemas.microsoft.com/office/powerpoint/2010/main" val="1849053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141E9-6343-4496-AFB4-3CC5B009AD57}"/>
              </a:ext>
            </a:extLst>
          </p:cNvPr>
          <p:cNvSpPr>
            <a:spLocks noGrp="1"/>
          </p:cNvSpPr>
          <p:nvPr>
            <p:ph type="title"/>
          </p:nvPr>
        </p:nvSpPr>
        <p:spPr>
          <a:xfrm>
            <a:off x="0" y="0"/>
            <a:ext cx="12115800" cy="1325563"/>
          </a:xfrm>
        </p:spPr>
        <p:txBody>
          <a:bodyPr/>
          <a:lstStyle/>
          <a:p>
            <a:pPr algn="ctr"/>
            <a:r>
              <a:rPr lang="en-US" dirty="0"/>
              <a:t>API Team</a:t>
            </a:r>
          </a:p>
        </p:txBody>
      </p:sp>
      <p:pic>
        <p:nvPicPr>
          <p:cNvPr id="4" name="Content Placeholder 3">
            <a:extLst>
              <a:ext uri="{FF2B5EF4-FFF2-40B4-BE49-F238E27FC236}">
                <a16:creationId xmlns:a16="http://schemas.microsoft.com/office/drawing/2014/main" id="{148D881D-47AF-4AEC-AE30-6FC73261ABEE}"/>
              </a:ext>
            </a:extLst>
          </p:cNvPr>
          <p:cNvPicPr>
            <a:picLocks noGrp="1" noChangeAspect="1"/>
          </p:cNvPicPr>
          <p:nvPr>
            <p:ph idx="1"/>
          </p:nvPr>
        </p:nvPicPr>
        <p:blipFill>
          <a:blip r:embed="rId2"/>
          <a:stretch>
            <a:fillRect/>
          </a:stretch>
        </p:blipFill>
        <p:spPr>
          <a:xfrm>
            <a:off x="1668629" y="1709084"/>
            <a:ext cx="8083776" cy="4351338"/>
          </a:xfrm>
          <a:prstGeom prst="rect">
            <a:avLst/>
          </a:prstGeom>
        </p:spPr>
      </p:pic>
      <p:sp>
        <p:nvSpPr>
          <p:cNvPr id="5" name="TextBox 4">
            <a:extLst>
              <a:ext uri="{FF2B5EF4-FFF2-40B4-BE49-F238E27FC236}">
                <a16:creationId xmlns:a16="http://schemas.microsoft.com/office/drawing/2014/main" id="{1DBD3E0F-E3AF-5476-818C-72FDB6395DF5}"/>
              </a:ext>
            </a:extLst>
          </p:cNvPr>
          <p:cNvSpPr txBox="1"/>
          <p:nvPr/>
        </p:nvSpPr>
        <p:spPr>
          <a:xfrm>
            <a:off x="1393372" y="1147991"/>
            <a:ext cx="6096000" cy="369332"/>
          </a:xfrm>
          <a:prstGeom prst="rect">
            <a:avLst/>
          </a:prstGeom>
          <a:noFill/>
        </p:spPr>
        <p:txBody>
          <a:bodyPr wrap="square">
            <a:spAutoFit/>
          </a:bodyPr>
          <a:lstStyle/>
          <a:p>
            <a:r>
              <a:rPr lang="en-US" dirty="0"/>
              <a:t>API Team requesting meeting 11/13/2024</a:t>
            </a:r>
          </a:p>
        </p:txBody>
      </p:sp>
    </p:spTree>
    <p:extLst>
      <p:ext uri="{BB962C8B-B14F-4D97-AF65-F5344CB8AC3E}">
        <p14:creationId xmlns:p14="http://schemas.microsoft.com/office/powerpoint/2010/main" val="2229038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9ADE52-DD37-41B8-A4CA-E304C9CC056C}"/>
              </a:ext>
            </a:extLst>
          </p:cNvPr>
          <p:cNvSpPr>
            <a:spLocks noGrp="1"/>
          </p:cNvSpPr>
          <p:nvPr>
            <p:ph idx="1"/>
          </p:nvPr>
        </p:nvSpPr>
        <p:spPr>
          <a:xfrm>
            <a:off x="0" y="1028700"/>
            <a:ext cx="12192000" cy="5829299"/>
          </a:xfrm>
        </p:spPr>
        <p:txBody>
          <a:bodyPr/>
          <a:lstStyle/>
          <a:p>
            <a:r>
              <a:rPr lang="en-US" dirty="0"/>
              <a:t>Faculty Area in EthosCE</a:t>
            </a:r>
          </a:p>
          <a:p>
            <a:r>
              <a:rPr lang="en-US" dirty="0"/>
              <a:t>If we use the Faculty option - is there a transcript area within the user profile that maybe we have turned off?</a:t>
            </a:r>
          </a:p>
          <a:p>
            <a:pPr lvl="1"/>
            <a:r>
              <a:rPr lang="en-US" dirty="0"/>
              <a:t>Is there a way to hide the text, after the name we selected? </a:t>
            </a:r>
          </a:p>
          <a:p>
            <a:pPr lvl="1"/>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C4EF66D4-4128-4EF8-A372-3A121B420333}"/>
              </a:ext>
            </a:extLst>
          </p:cNvPr>
          <p:cNvPicPr>
            <a:picLocks noChangeAspect="1"/>
          </p:cNvPicPr>
          <p:nvPr/>
        </p:nvPicPr>
        <p:blipFill>
          <a:blip r:embed="rId2"/>
          <a:stretch>
            <a:fillRect/>
          </a:stretch>
        </p:blipFill>
        <p:spPr>
          <a:xfrm>
            <a:off x="4876800" y="2790947"/>
            <a:ext cx="5657850" cy="3914653"/>
          </a:xfrm>
          <a:prstGeom prst="rect">
            <a:avLst/>
          </a:prstGeom>
        </p:spPr>
      </p:pic>
      <p:sp>
        <p:nvSpPr>
          <p:cNvPr id="6" name="Title 1">
            <a:extLst>
              <a:ext uri="{FF2B5EF4-FFF2-40B4-BE49-F238E27FC236}">
                <a16:creationId xmlns:a16="http://schemas.microsoft.com/office/drawing/2014/main" id="{EEEE81F8-CD70-435E-49FD-263E6895545C}"/>
              </a:ext>
            </a:extLst>
          </p:cNvPr>
          <p:cNvSpPr>
            <a:spLocks noGrp="1"/>
          </p:cNvSpPr>
          <p:nvPr>
            <p:ph type="title"/>
          </p:nvPr>
        </p:nvSpPr>
        <p:spPr>
          <a:xfrm>
            <a:off x="0" y="0"/>
            <a:ext cx="12104914" cy="942975"/>
          </a:xfrm>
        </p:spPr>
        <p:txBody>
          <a:bodyPr/>
          <a:lstStyle/>
          <a:p>
            <a:pPr algn="ctr"/>
            <a:r>
              <a:rPr lang="en-US" dirty="0"/>
              <a:t>API Team</a:t>
            </a:r>
          </a:p>
        </p:txBody>
      </p:sp>
    </p:spTree>
    <p:extLst>
      <p:ext uri="{BB962C8B-B14F-4D97-AF65-F5344CB8AC3E}">
        <p14:creationId xmlns:p14="http://schemas.microsoft.com/office/powerpoint/2010/main" val="4145770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57DC-F988-49F2-920D-E3BC339E1B19}"/>
              </a:ext>
            </a:extLst>
          </p:cNvPr>
          <p:cNvSpPr>
            <a:spLocks noGrp="1"/>
          </p:cNvSpPr>
          <p:nvPr>
            <p:ph type="title"/>
          </p:nvPr>
        </p:nvSpPr>
        <p:spPr>
          <a:xfrm>
            <a:off x="-1" y="1"/>
            <a:ext cx="12191999" cy="1028700"/>
          </a:xfrm>
        </p:spPr>
        <p:txBody>
          <a:bodyPr/>
          <a:lstStyle/>
          <a:p>
            <a:pPr algn="ctr"/>
            <a:r>
              <a:rPr lang="en-US" dirty="0"/>
              <a:t>API TEAM</a:t>
            </a:r>
          </a:p>
        </p:txBody>
      </p:sp>
      <p:sp>
        <p:nvSpPr>
          <p:cNvPr id="3" name="Content Placeholder 2">
            <a:extLst>
              <a:ext uri="{FF2B5EF4-FFF2-40B4-BE49-F238E27FC236}">
                <a16:creationId xmlns:a16="http://schemas.microsoft.com/office/drawing/2014/main" id="{B1DD40C4-63C5-411F-BA72-E97F90E06012}"/>
              </a:ext>
            </a:extLst>
          </p:cNvPr>
          <p:cNvSpPr>
            <a:spLocks noGrp="1"/>
          </p:cNvSpPr>
          <p:nvPr>
            <p:ph idx="1"/>
          </p:nvPr>
        </p:nvSpPr>
        <p:spPr>
          <a:xfrm>
            <a:off x="0" y="1171575"/>
            <a:ext cx="12192000" cy="5005388"/>
          </a:xfrm>
        </p:spPr>
        <p:txBody>
          <a:bodyPr/>
          <a:lstStyle/>
          <a:p>
            <a:pPr marL="0" indent="0">
              <a:buNone/>
            </a:pPr>
            <a:r>
              <a:rPr lang="en-US" dirty="0"/>
              <a:t>Exhibitor Component</a:t>
            </a:r>
          </a:p>
          <a:p>
            <a:pPr marL="0" indent="0">
              <a:buNone/>
            </a:pPr>
            <a:r>
              <a:rPr lang="en-US" dirty="0"/>
              <a:t>Is there an exhibitor component within ethos? </a:t>
            </a:r>
          </a:p>
          <a:p>
            <a:pPr marL="0" indent="0">
              <a:buNone/>
            </a:pPr>
            <a:endParaRPr lang="en-US" dirty="0"/>
          </a:p>
        </p:txBody>
      </p:sp>
    </p:spTree>
    <p:extLst>
      <p:ext uri="{BB962C8B-B14F-4D97-AF65-F5344CB8AC3E}">
        <p14:creationId xmlns:p14="http://schemas.microsoft.com/office/powerpoint/2010/main" val="4004350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08240-372E-4133-9FE0-F67A073C6B36}"/>
              </a:ext>
            </a:extLst>
          </p:cNvPr>
          <p:cNvSpPr>
            <a:spLocks noGrp="1"/>
          </p:cNvSpPr>
          <p:nvPr>
            <p:ph type="title"/>
          </p:nvPr>
        </p:nvSpPr>
        <p:spPr>
          <a:xfrm>
            <a:off x="838200" y="1"/>
            <a:ext cx="10515600" cy="6858000"/>
          </a:xfrm>
        </p:spPr>
        <p:txBody>
          <a:bodyPr>
            <a:normAutofit/>
          </a:bodyPr>
          <a:lstStyle/>
          <a:p>
            <a:pPr algn="ctr"/>
            <a:r>
              <a:rPr lang="en-US" sz="8800" b="1" dirty="0"/>
              <a:t>CME Issues</a:t>
            </a:r>
          </a:p>
        </p:txBody>
      </p:sp>
    </p:spTree>
    <p:extLst>
      <p:ext uri="{BB962C8B-B14F-4D97-AF65-F5344CB8AC3E}">
        <p14:creationId xmlns:p14="http://schemas.microsoft.com/office/powerpoint/2010/main" val="2016916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D6C6C-6996-45A3-ABA5-243974E26A7C}"/>
              </a:ext>
            </a:extLst>
          </p:cNvPr>
          <p:cNvSpPr>
            <a:spLocks noGrp="1"/>
          </p:cNvSpPr>
          <p:nvPr>
            <p:ph type="title"/>
          </p:nvPr>
        </p:nvSpPr>
        <p:spPr>
          <a:xfrm>
            <a:off x="0" y="0"/>
            <a:ext cx="12192000" cy="1325563"/>
          </a:xfrm>
        </p:spPr>
        <p:txBody>
          <a:bodyPr/>
          <a:lstStyle/>
          <a:p>
            <a:pPr algn="ctr"/>
            <a:r>
              <a:rPr lang="en-US" dirty="0" err="1"/>
              <a:t>EthosCE</a:t>
            </a:r>
            <a:r>
              <a:rPr lang="en-US" dirty="0"/>
              <a:t> Meetings</a:t>
            </a:r>
          </a:p>
        </p:txBody>
      </p:sp>
      <p:sp>
        <p:nvSpPr>
          <p:cNvPr id="3" name="Content Placeholder 2">
            <a:extLst>
              <a:ext uri="{FF2B5EF4-FFF2-40B4-BE49-F238E27FC236}">
                <a16:creationId xmlns:a16="http://schemas.microsoft.com/office/drawing/2014/main" id="{4B1E2EDD-02E4-4832-A9FE-BE9AA78E0C16}"/>
              </a:ext>
            </a:extLst>
          </p:cNvPr>
          <p:cNvSpPr>
            <a:spLocks noGrp="1"/>
          </p:cNvSpPr>
          <p:nvPr>
            <p:ph idx="1"/>
          </p:nvPr>
        </p:nvSpPr>
        <p:spPr>
          <a:xfrm>
            <a:off x="539262" y="2506662"/>
            <a:ext cx="5556738" cy="3139103"/>
          </a:xfrm>
        </p:spPr>
        <p:txBody>
          <a:bodyPr/>
          <a:lstStyle/>
          <a:p>
            <a:pPr lvl="1"/>
            <a:r>
              <a:rPr lang="en-US" dirty="0"/>
              <a:t>CME met with Dave every Tuesday at 11am CST. </a:t>
            </a:r>
          </a:p>
          <a:p>
            <a:pPr lvl="2"/>
            <a:r>
              <a:rPr lang="en-US" dirty="0"/>
              <a:t>Missed meetings with CME: </a:t>
            </a:r>
          </a:p>
          <a:p>
            <a:pPr lvl="3"/>
            <a:r>
              <a:rPr lang="en-US" dirty="0"/>
              <a:t>08/06/2024 </a:t>
            </a:r>
          </a:p>
          <a:p>
            <a:pPr lvl="3"/>
            <a:r>
              <a:rPr lang="en-US" dirty="0"/>
              <a:t>11/19/2024</a:t>
            </a:r>
          </a:p>
        </p:txBody>
      </p:sp>
      <p:sp>
        <p:nvSpPr>
          <p:cNvPr id="4" name="Content Placeholder 2">
            <a:extLst>
              <a:ext uri="{FF2B5EF4-FFF2-40B4-BE49-F238E27FC236}">
                <a16:creationId xmlns:a16="http://schemas.microsoft.com/office/drawing/2014/main" id="{2A12E83A-8495-41B3-96B8-5F8624E2D1F8}"/>
              </a:ext>
            </a:extLst>
          </p:cNvPr>
          <p:cNvSpPr txBox="1">
            <a:spLocks/>
          </p:cNvSpPr>
          <p:nvPr/>
        </p:nvSpPr>
        <p:spPr>
          <a:xfrm>
            <a:off x="6096000" y="2506662"/>
            <a:ext cx="5172075" cy="39845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Community Health LG signed an agreement for 3 hours of EthosCE assistance. </a:t>
            </a:r>
          </a:p>
          <a:p>
            <a:r>
              <a:rPr lang="en-US" sz="2000" dirty="0"/>
              <a:t>They are urgently working towards launch of their educational offerings with known deadline to be November</a:t>
            </a:r>
          </a:p>
          <a:p>
            <a:r>
              <a:rPr lang="en-US" sz="2000" dirty="0"/>
              <a:t>Missed meeting with LG:</a:t>
            </a:r>
          </a:p>
          <a:p>
            <a:pPr lvl="1"/>
            <a:r>
              <a:rPr lang="en-US" sz="1800" dirty="0"/>
              <a:t>11/15/2024</a:t>
            </a:r>
          </a:p>
        </p:txBody>
      </p:sp>
      <p:sp>
        <p:nvSpPr>
          <p:cNvPr id="6" name="TextBox 5">
            <a:extLst>
              <a:ext uri="{FF2B5EF4-FFF2-40B4-BE49-F238E27FC236}">
                <a16:creationId xmlns:a16="http://schemas.microsoft.com/office/drawing/2014/main" id="{0C83A8A5-407F-05EB-3991-3995CF3BED40}"/>
              </a:ext>
            </a:extLst>
          </p:cNvPr>
          <p:cNvSpPr txBox="1"/>
          <p:nvPr/>
        </p:nvSpPr>
        <p:spPr>
          <a:xfrm>
            <a:off x="3174024" y="1237927"/>
            <a:ext cx="7172010" cy="369332"/>
          </a:xfrm>
          <a:prstGeom prst="rect">
            <a:avLst/>
          </a:prstGeom>
          <a:noFill/>
        </p:spPr>
        <p:txBody>
          <a:bodyPr wrap="square">
            <a:spAutoFit/>
          </a:bodyPr>
          <a:lstStyle/>
          <a:p>
            <a:r>
              <a:rPr lang="en-US" dirty="0"/>
              <a:t>How are we going to manage our on-going EthosCE meetings?</a:t>
            </a:r>
          </a:p>
        </p:txBody>
      </p:sp>
    </p:spTree>
    <p:extLst>
      <p:ext uri="{BB962C8B-B14F-4D97-AF65-F5344CB8AC3E}">
        <p14:creationId xmlns:p14="http://schemas.microsoft.com/office/powerpoint/2010/main" val="2431605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CF12E-5D62-4C1B-BFF0-9EBC4E7227D3}"/>
              </a:ext>
            </a:extLst>
          </p:cNvPr>
          <p:cNvSpPr>
            <a:spLocks noGrp="1"/>
          </p:cNvSpPr>
          <p:nvPr>
            <p:ph type="title"/>
          </p:nvPr>
        </p:nvSpPr>
        <p:spPr>
          <a:xfrm>
            <a:off x="-1" y="0"/>
            <a:ext cx="12191999" cy="1038225"/>
          </a:xfrm>
        </p:spPr>
        <p:txBody>
          <a:bodyPr/>
          <a:lstStyle/>
          <a:p>
            <a:pPr algn="ctr"/>
            <a:r>
              <a:rPr lang="en-US" sz="4400" b="1" dirty="0"/>
              <a:t>CME Problem</a:t>
            </a:r>
            <a:endParaRPr lang="en-US" dirty="0"/>
          </a:p>
        </p:txBody>
      </p:sp>
      <p:sp>
        <p:nvSpPr>
          <p:cNvPr id="5" name="Content Placeholder 4">
            <a:extLst>
              <a:ext uri="{FF2B5EF4-FFF2-40B4-BE49-F238E27FC236}">
                <a16:creationId xmlns:a16="http://schemas.microsoft.com/office/drawing/2014/main" id="{D06675B7-CF4A-4589-B560-61B4B9C990E2}"/>
              </a:ext>
            </a:extLst>
          </p:cNvPr>
          <p:cNvSpPr>
            <a:spLocks noGrp="1"/>
          </p:cNvSpPr>
          <p:nvPr>
            <p:ph idx="1"/>
          </p:nvPr>
        </p:nvSpPr>
        <p:spPr>
          <a:xfrm>
            <a:off x="0" y="962024"/>
            <a:ext cx="12192000" cy="5895975"/>
          </a:xfrm>
        </p:spPr>
        <p:txBody>
          <a:bodyPr/>
          <a:lstStyle/>
          <a:p>
            <a:pPr marL="0" indent="0">
              <a:buNone/>
            </a:pPr>
            <a:r>
              <a:rPr lang="en-US" sz="3600" dirty="0"/>
              <a:t>ANCC Credit Mapping</a:t>
            </a:r>
          </a:p>
          <a:p>
            <a:pPr marL="0" indent="0">
              <a:buNone/>
            </a:pPr>
            <a:r>
              <a:rPr lang="en-US" dirty="0"/>
              <a:t>Bold letters are what we are requesting </a:t>
            </a:r>
          </a:p>
          <a:p>
            <a:endParaRPr lang="en-US" dirty="0"/>
          </a:p>
          <a:p>
            <a:endParaRPr lang="en-US" dirty="0"/>
          </a:p>
        </p:txBody>
      </p:sp>
      <p:pic>
        <p:nvPicPr>
          <p:cNvPr id="6" name="x_x__x0000_i1026" descr="image001">
            <a:extLst>
              <a:ext uri="{FF2B5EF4-FFF2-40B4-BE49-F238E27FC236}">
                <a16:creationId xmlns:a16="http://schemas.microsoft.com/office/drawing/2014/main" id="{6BE415C9-AF44-4253-81DF-94651641E84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19" t="36620" r="8816" b="11972"/>
          <a:stretch/>
        </p:blipFill>
        <p:spPr bwMode="auto">
          <a:xfrm>
            <a:off x="6561129" y="1365200"/>
            <a:ext cx="3353269" cy="69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BD46DE5B-901A-4166-8DE2-7F6AE6C06776}"/>
              </a:ext>
            </a:extLst>
          </p:cNvPr>
          <p:cNvPicPr>
            <a:picLocks noChangeAspect="1"/>
          </p:cNvPicPr>
          <p:nvPr/>
        </p:nvPicPr>
        <p:blipFill>
          <a:blip r:embed="rId3"/>
          <a:stretch>
            <a:fillRect/>
          </a:stretch>
        </p:blipFill>
        <p:spPr>
          <a:xfrm>
            <a:off x="1162658" y="2357656"/>
            <a:ext cx="9733333" cy="3495238"/>
          </a:xfrm>
          <a:prstGeom prst="rect">
            <a:avLst/>
          </a:prstGeom>
        </p:spPr>
      </p:pic>
    </p:spTree>
    <p:extLst>
      <p:ext uri="{BB962C8B-B14F-4D97-AF65-F5344CB8AC3E}">
        <p14:creationId xmlns:p14="http://schemas.microsoft.com/office/powerpoint/2010/main" val="2539235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C7B79C-636A-41E7-AC97-16AA3471DC5F}"/>
              </a:ext>
            </a:extLst>
          </p:cNvPr>
          <p:cNvSpPr>
            <a:spLocks noGrp="1"/>
          </p:cNvSpPr>
          <p:nvPr>
            <p:ph idx="1"/>
          </p:nvPr>
        </p:nvSpPr>
        <p:spPr>
          <a:xfrm>
            <a:off x="94128" y="1108449"/>
            <a:ext cx="12097871" cy="4351338"/>
          </a:xfrm>
        </p:spPr>
        <p:txBody>
          <a:bodyPr/>
          <a:lstStyle/>
          <a:p>
            <a:pPr marL="0" indent="0">
              <a:buNone/>
            </a:pPr>
            <a:r>
              <a:rPr lang="en-US" sz="3600" dirty="0"/>
              <a:t>Pending RSS Activities</a:t>
            </a:r>
          </a:p>
          <a:p>
            <a:pPr marL="0" indent="0">
              <a:buNone/>
            </a:pPr>
            <a:r>
              <a:rPr lang="en-US" sz="2000" dirty="0"/>
              <a:t>CORE TICKET – 06/08/2023 turned in by Dave</a:t>
            </a:r>
          </a:p>
          <a:p>
            <a:pPr marL="457200" lvl="1" indent="0">
              <a:buNone/>
            </a:pPr>
            <a:r>
              <a:rPr lang="en-US" sz="1800" dirty="0"/>
              <a:t>Sessions are old (dating back a year or longer) still showing on the pending activities and users are able to claim credit, even though the series is closed. </a:t>
            </a:r>
          </a:p>
          <a:p>
            <a:pPr marL="0" indent="0">
              <a:buNone/>
            </a:pPr>
            <a:r>
              <a:rPr lang="en-US" sz="2000" dirty="0"/>
              <a:t>Could this be why it duplicated in PARs? </a:t>
            </a:r>
          </a:p>
        </p:txBody>
      </p:sp>
      <p:pic>
        <p:nvPicPr>
          <p:cNvPr id="5" name="Content Placeholder 3">
            <a:extLst>
              <a:ext uri="{FF2B5EF4-FFF2-40B4-BE49-F238E27FC236}">
                <a16:creationId xmlns:a16="http://schemas.microsoft.com/office/drawing/2014/main" id="{1221C9F1-8D84-4275-98DA-FB9C0D019792}"/>
              </a:ext>
            </a:extLst>
          </p:cNvPr>
          <p:cNvPicPr>
            <a:picLocks noChangeAspect="1"/>
          </p:cNvPicPr>
          <p:nvPr/>
        </p:nvPicPr>
        <p:blipFill>
          <a:blip r:embed="rId2"/>
          <a:stretch>
            <a:fillRect/>
          </a:stretch>
        </p:blipFill>
        <p:spPr>
          <a:xfrm>
            <a:off x="152008" y="3284118"/>
            <a:ext cx="11887984" cy="2816516"/>
          </a:xfrm>
          <a:prstGeom prst="rect">
            <a:avLst/>
          </a:prstGeom>
        </p:spPr>
      </p:pic>
      <p:sp>
        <p:nvSpPr>
          <p:cNvPr id="4" name="Title 1">
            <a:extLst>
              <a:ext uri="{FF2B5EF4-FFF2-40B4-BE49-F238E27FC236}">
                <a16:creationId xmlns:a16="http://schemas.microsoft.com/office/drawing/2014/main" id="{5F328D78-5241-8CAD-216C-F3EB6FBC0FC2}"/>
              </a:ext>
            </a:extLst>
          </p:cNvPr>
          <p:cNvSpPr>
            <a:spLocks noGrp="1"/>
          </p:cNvSpPr>
          <p:nvPr>
            <p:ph type="title"/>
          </p:nvPr>
        </p:nvSpPr>
        <p:spPr>
          <a:xfrm>
            <a:off x="0" y="0"/>
            <a:ext cx="12192000" cy="1038225"/>
          </a:xfrm>
        </p:spPr>
        <p:txBody>
          <a:bodyPr/>
          <a:lstStyle/>
          <a:p>
            <a:pPr algn="ctr"/>
            <a:r>
              <a:rPr lang="en-US" sz="4400" b="1" dirty="0"/>
              <a:t>CME Problem</a:t>
            </a:r>
            <a:endParaRPr lang="en-US" dirty="0"/>
          </a:p>
        </p:txBody>
      </p:sp>
    </p:spTree>
    <p:extLst>
      <p:ext uri="{BB962C8B-B14F-4D97-AF65-F5344CB8AC3E}">
        <p14:creationId xmlns:p14="http://schemas.microsoft.com/office/powerpoint/2010/main" val="26019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F6D9CB-13C1-453A-AD51-DE9064A378F5}"/>
              </a:ext>
            </a:extLst>
          </p:cNvPr>
          <p:cNvSpPr>
            <a:spLocks noGrp="1"/>
          </p:cNvSpPr>
          <p:nvPr>
            <p:ph idx="1"/>
          </p:nvPr>
        </p:nvSpPr>
        <p:spPr>
          <a:xfrm>
            <a:off x="631371" y="1047750"/>
            <a:ext cx="10863944" cy="5129213"/>
          </a:xfrm>
        </p:spPr>
        <p:txBody>
          <a:bodyPr/>
          <a:lstStyle/>
          <a:p>
            <a:pPr marL="0" indent="0">
              <a:buNone/>
            </a:pPr>
            <a:r>
              <a:rPr lang="en-US" sz="3600" dirty="0"/>
              <a:t>Core Tickets and Developer Status</a:t>
            </a:r>
          </a:p>
          <a:p>
            <a:pPr marL="0" indent="0">
              <a:buNone/>
            </a:pPr>
            <a:r>
              <a:rPr lang="en-US" dirty="0"/>
              <a:t>We have several items that have turned into Core Tickets or Developer status, how can we receive an updated status on these? </a:t>
            </a:r>
          </a:p>
        </p:txBody>
      </p:sp>
      <p:sp>
        <p:nvSpPr>
          <p:cNvPr id="4" name="Title 1">
            <a:extLst>
              <a:ext uri="{FF2B5EF4-FFF2-40B4-BE49-F238E27FC236}">
                <a16:creationId xmlns:a16="http://schemas.microsoft.com/office/drawing/2014/main" id="{4D473BE0-D925-64D3-DFD7-8F693640F050}"/>
              </a:ext>
            </a:extLst>
          </p:cNvPr>
          <p:cNvSpPr txBox="1">
            <a:spLocks/>
          </p:cNvSpPr>
          <p:nvPr/>
        </p:nvSpPr>
        <p:spPr>
          <a:xfrm>
            <a:off x="-32657" y="220437"/>
            <a:ext cx="12192000" cy="7429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CME Question</a:t>
            </a:r>
            <a:endParaRPr lang="en-US" dirty="0"/>
          </a:p>
        </p:txBody>
      </p:sp>
    </p:spTree>
    <p:extLst>
      <p:ext uri="{BB962C8B-B14F-4D97-AF65-F5344CB8AC3E}">
        <p14:creationId xmlns:p14="http://schemas.microsoft.com/office/powerpoint/2010/main" val="313828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0E54B-4BDA-4518-A046-06A2B312C12A}"/>
              </a:ext>
            </a:extLst>
          </p:cNvPr>
          <p:cNvSpPr>
            <a:spLocks noGrp="1"/>
          </p:cNvSpPr>
          <p:nvPr>
            <p:ph idx="1"/>
          </p:nvPr>
        </p:nvSpPr>
        <p:spPr>
          <a:xfrm>
            <a:off x="0" y="790575"/>
            <a:ext cx="12192000" cy="6067425"/>
          </a:xfrm>
        </p:spPr>
        <p:txBody>
          <a:bodyPr/>
          <a:lstStyle/>
          <a:p>
            <a:r>
              <a:rPr lang="en-US" sz="4000" dirty="0"/>
              <a:t>CME Passport and </a:t>
            </a:r>
            <a:r>
              <a:rPr lang="en-US" sz="4000" dirty="0" err="1"/>
              <a:t>CEBroker</a:t>
            </a:r>
            <a:endParaRPr lang="en-US" sz="4000" dirty="0"/>
          </a:p>
          <a:p>
            <a:r>
              <a:rPr lang="en-US" sz="2000" dirty="0"/>
              <a:t>If we decide to use CME Passport, how does the data get inputted into EthosCE?</a:t>
            </a:r>
          </a:p>
          <a:p>
            <a:r>
              <a:rPr lang="en-US" sz="2000" dirty="0"/>
              <a:t>We have to also have a question asking if it’s okay to report the user data</a:t>
            </a:r>
          </a:p>
          <a:p>
            <a:r>
              <a:rPr lang="en-US" sz="2000" dirty="0"/>
              <a:t>If a user declines the permission to not report data automatically, would we be able to report AMA without reporting the MOC.</a:t>
            </a:r>
          </a:p>
          <a:p>
            <a:r>
              <a:rPr lang="en-US" sz="2000" dirty="0"/>
              <a:t>Can </a:t>
            </a:r>
            <a:r>
              <a:rPr lang="en-US" sz="2000" dirty="0" err="1"/>
              <a:t>EthosCE</a:t>
            </a:r>
            <a:r>
              <a:rPr lang="en-US" sz="2000" dirty="0"/>
              <a:t> report to both or one vs the other?</a:t>
            </a:r>
          </a:p>
          <a:p>
            <a:pPr marL="0" indent="0">
              <a:buNone/>
            </a:pPr>
            <a:endParaRPr lang="en-US" dirty="0"/>
          </a:p>
        </p:txBody>
      </p:sp>
      <p:pic>
        <p:nvPicPr>
          <p:cNvPr id="4" name="Picture 3">
            <a:extLst>
              <a:ext uri="{FF2B5EF4-FFF2-40B4-BE49-F238E27FC236}">
                <a16:creationId xmlns:a16="http://schemas.microsoft.com/office/drawing/2014/main" id="{D2C55E2A-2356-419F-8935-9DA01B2AF464}"/>
              </a:ext>
            </a:extLst>
          </p:cNvPr>
          <p:cNvPicPr>
            <a:picLocks noChangeAspect="1"/>
          </p:cNvPicPr>
          <p:nvPr/>
        </p:nvPicPr>
        <p:blipFill>
          <a:blip r:embed="rId2"/>
          <a:stretch>
            <a:fillRect/>
          </a:stretch>
        </p:blipFill>
        <p:spPr>
          <a:xfrm>
            <a:off x="219472" y="3319658"/>
            <a:ext cx="6361905" cy="3133333"/>
          </a:xfrm>
          <a:prstGeom prst="rect">
            <a:avLst/>
          </a:prstGeom>
        </p:spPr>
      </p:pic>
      <p:pic>
        <p:nvPicPr>
          <p:cNvPr id="5" name="Picture 4">
            <a:extLst>
              <a:ext uri="{FF2B5EF4-FFF2-40B4-BE49-F238E27FC236}">
                <a16:creationId xmlns:a16="http://schemas.microsoft.com/office/drawing/2014/main" id="{FA68A7C0-EC73-4B1A-9D8F-8DCB4649AD4A}"/>
              </a:ext>
            </a:extLst>
          </p:cNvPr>
          <p:cNvPicPr>
            <a:picLocks noChangeAspect="1"/>
          </p:cNvPicPr>
          <p:nvPr/>
        </p:nvPicPr>
        <p:blipFill>
          <a:blip r:embed="rId3"/>
          <a:stretch>
            <a:fillRect/>
          </a:stretch>
        </p:blipFill>
        <p:spPr>
          <a:xfrm>
            <a:off x="6563233" y="3576816"/>
            <a:ext cx="5180729" cy="2547760"/>
          </a:xfrm>
          <a:prstGeom prst="rect">
            <a:avLst/>
          </a:prstGeom>
        </p:spPr>
      </p:pic>
      <p:sp>
        <p:nvSpPr>
          <p:cNvPr id="6" name="Title 1">
            <a:extLst>
              <a:ext uri="{FF2B5EF4-FFF2-40B4-BE49-F238E27FC236}">
                <a16:creationId xmlns:a16="http://schemas.microsoft.com/office/drawing/2014/main" id="{C2D56618-F176-545D-89A5-5063E208C72F}"/>
              </a:ext>
            </a:extLst>
          </p:cNvPr>
          <p:cNvSpPr>
            <a:spLocks noGrp="1"/>
          </p:cNvSpPr>
          <p:nvPr>
            <p:ph type="title"/>
          </p:nvPr>
        </p:nvSpPr>
        <p:spPr>
          <a:xfrm>
            <a:off x="0" y="57151"/>
            <a:ext cx="12192000" cy="742950"/>
          </a:xfrm>
        </p:spPr>
        <p:txBody>
          <a:bodyPr/>
          <a:lstStyle/>
          <a:p>
            <a:pPr algn="ctr"/>
            <a:r>
              <a:rPr lang="en-US" sz="4400" b="1" dirty="0"/>
              <a:t>CME Question</a:t>
            </a:r>
            <a:endParaRPr lang="en-US" dirty="0"/>
          </a:p>
        </p:txBody>
      </p:sp>
    </p:spTree>
    <p:extLst>
      <p:ext uri="{BB962C8B-B14F-4D97-AF65-F5344CB8AC3E}">
        <p14:creationId xmlns:p14="http://schemas.microsoft.com/office/powerpoint/2010/main" val="284008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6155B-A094-44B5-AE59-A09EC0BB5CF8}"/>
              </a:ext>
            </a:extLst>
          </p:cNvPr>
          <p:cNvSpPr>
            <a:spLocks noGrp="1"/>
          </p:cNvSpPr>
          <p:nvPr>
            <p:ph type="title"/>
          </p:nvPr>
        </p:nvSpPr>
        <p:spPr>
          <a:xfrm>
            <a:off x="838200" y="1"/>
            <a:ext cx="10515600" cy="6858000"/>
          </a:xfrm>
        </p:spPr>
        <p:txBody>
          <a:bodyPr>
            <a:normAutofit/>
          </a:bodyPr>
          <a:lstStyle/>
          <a:p>
            <a:pPr algn="ctr"/>
            <a:r>
              <a:rPr lang="en-US" sz="8000" dirty="0"/>
              <a:t>Community Health Learning Group</a:t>
            </a:r>
            <a:br>
              <a:rPr lang="en-US" sz="8000" dirty="0"/>
            </a:br>
            <a:r>
              <a:rPr lang="en-US" sz="8000" dirty="0"/>
              <a:t>Questions/update</a:t>
            </a:r>
          </a:p>
        </p:txBody>
      </p:sp>
    </p:spTree>
    <p:extLst>
      <p:ext uri="{BB962C8B-B14F-4D97-AF65-F5344CB8AC3E}">
        <p14:creationId xmlns:p14="http://schemas.microsoft.com/office/powerpoint/2010/main" val="2538853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DA61B-E41A-747B-E8DB-897A9FC9F6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F0F03A-573F-6AE4-FED4-8062BDFA8BF5}"/>
              </a:ext>
            </a:extLst>
          </p:cNvPr>
          <p:cNvSpPr>
            <a:spLocks noGrp="1"/>
          </p:cNvSpPr>
          <p:nvPr>
            <p:ph type="title"/>
          </p:nvPr>
        </p:nvSpPr>
        <p:spPr>
          <a:xfrm>
            <a:off x="838200" y="1"/>
            <a:ext cx="10515600" cy="2672861"/>
          </a:xfrm>
        </p:spPr>
        <p:txBody>
          <a:bodyPr>
            <a:normAutofit/>
          </a:bodyPr>
          <a:lstStyle/>
          <a:p>
            <a:pPr algn="ctr"/>
            <a:r>
              <a:rPr lang="en-US" sz="5400" dirty="0"/>
              <a:t>Community Health Learning Group</a:t>
            </a:r>
            <a:br>
              <a:rPr lang="en-US" sz="6000" dirty="0"/>
            </a:br>
            <a:r>
              <a:rPr lang="en-US" sz="5400" dirty="0"/>
              <a:t>Questions/update - Summary</a:t>
            </a:r>
            <a:endParaRPr lang="en-US" sz="6000" dirty="0"/>
          </a:p>
        </p:txBody>
      </p:sp>
      <p:sp>
        <p:nvSpPr>
          <p:cNvPr id="4" name="TextBox 3">
            <a:extLst>
              <a:ext uri="{FF2B5EF4-FFF2-40B4-BE49-F238E27FC236}">
                <a16:creationId xmlns:a16="http://schemas.microsoft.com/office/drawing/2014/main" id="{3CB706F0-652A-2590-833C-F0EEC26D0705}"/>
              </a:ext>
            </a:extLst>
          </p:cNvPr>
          <p:cNvSpPr txBox="1"/>
          <p:nvPr/>
        </p:nvSpPr>
        <p:spPr>
          <a:xfrm>
            <a:off x="838200" y="2593703"/>
            <a:ext cx="10898275" cy="1815882"/>
          </a:xfrm>
          <a:prstGeom prst="rect">
            <a:avLst/>
          </a:prstGeom>
          <a:noFill/>
        </p:spPr>
        <p:txBody>
          <a:bodyPr wrap="square">
            <a:spAutoFit/>
          </a:bodyPr>
          <a:lstStyle/>
          <a:p>
            <a:pPr marL="742950" indent="-742950">
              <a:buFont typeface="+mj-lt"/>
              <a:buAutoNum type="arabicPeriod"/>
            </a:pPr>
            <a:r>
              <a:rPr lang="en-US" sz="2800" dirty="0"/>
              <a:t>Breadcrumb – Desire to hide the “home” button on LG pages</a:t>
            </a:r>
          </a:p>
          <a:p>
            <a:pPr marL="742950" indent="-742950">
              <a:buFont typeface="+mj-lt"/>
              <a:buAutoNum type="arabicPeriod"/>
            </a:pPr>
            <a:r>
              <a:rPr lang="en-US" sz="2800" dirty="0"/>
              <a:t>Logo Link Question</a:t>
            </a:r>
          </a:p>
          <a:p>
            <a:pPr marL="742950" indent="-742950">
              <a:buFont typeface="+mj-lt"/>
              <a:buAutoNum type="arabicPeriod"/>
            </a:pPr>
            <a:r>
              <a:rPr lang="en-US" sz="2800" dirty="0"/>
              <a:t>Course Max Enrollments</a:t>
            </a:r>
          </a:p>
          <a:p>
            <a:pPr marL="742950" indent="-742950">
              <a:buFont typeface="+mj-lt"/>
              <a:buAutoNum type="arabicPeriod"/>
            </a:pPr>
            <a:r>
              <a:rPr lang="en-US" sz="2800" dirty="0"/>
              <a:t>Location Tags - </a:t>
            </a:r>
            <a:r>
              <a:rPr lang="en-US" sz="2800" dirty="0">
                <a:solidFill>
                  <a:srgbClr val="FF0000"/>
                </a:solidFill>
              </a:rPr>
              <a:t>RESOLVED</a:t>
            </a:r>
          </a:p>
        </p:txBody>
      </p:sp>
    </p:spTree>
    <p:extLst>
      <p:ext uri="{BB962C8B-B14F-4D97-AF65-F5344CB8AC3E}">
        <p14:creationId xmlns:p14="http://schemas.microsoft.com/office/powerpoint/2010/main" val="395470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BDD37-12E8-4CC7-9961-AB334AB4691D}"/>
              </a:ext>
            </a:extLst>
          </p:cNvPr>
          <p:cNvSpPr>
            <a:spLocks noGrp="1"/>
          </p:cNvSpPr>
          <p:nvPr>
            <p:ph type="title"/>
          </p:nvPr>
        </p:nvSpPr>
        <p:spPr>
          <a:xfrm>
            <a:off x="0" y="123078"/>
            <a:ext cx="12192000" cy="1325563"/>
          </a:xfrm>
        </p:spPr>
        <p:txBody>
          <a:bodyPr>
            <a:normAutofit/>
          </a:bodyPr>
          <a:lstStyle/>
          <a:p>
            <a:pPr algn="ctr"/>
            <a:r>
              <a:rPr lang="en-US" sz="4900" dirty="0"/>
              <a:t>Community Health Learning group</a:t>
            </a:r>
            <a:endParaRPr lang="en-US" sz="3600" dirty="0"/>
          </a:p>
        </p:txBody>
      </p:sp>
      <p:sp>
        <p:nvSpPr>
          <p:cNvPr id="3" name="Content Placeholder 2">
            <a:extLst>
              <a:ext uri="{FF2B5EF4-FFF2-40B4-BE49-F238E27FC236}">
                <a16:creationId xmlns:a16="http://schemas.microsoft.com/office/drawing/2014/main" id="{B547A0DA-C2E3-44C3-9BAA-6DF410020211}"/>
              </a:ext>
            </a:extLst>
          </p:cNvPr>
          <p:cNvSpPr>
            <a:spLocks noGrp="1"/>
          </p:cNvSpPr>
          <p:nvPr>
            <p:ph idx="1"/>
          </p:nvPr>
        </p:nvSpPr>
        <p:spPr>
          <a:xfrm>
            <a:off x="815787" y="2622256"/>
            <a:ext cx="10515600" cy="3284180"/>
          </a:xfrm>
        </p:spPr>
        <p:txBody>
          <a:bodyPr>
            <a:normAutofit fontScale="92500" lnSpcReduction="20000"/>
          </a:bodyPr>
          <a:lstStyle/>
          <a:p>
            <a:pPr marL="0" indent="0">
              <a:buNone/>
            </a:pPr>
            <a:r>
              <a:rPr lang="en-US" dirty="0">
                <a:hlinkClick r:id="rId2"/>
              </a:rPr>
              <a:t>https://ce.bswhealth.com/community-education/events</a:t>
            </a: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If we “hide” this breadcrumb, would this be the only breadcrumb in this learning group hidden?  Or would it also hide all breadcrumbs that follow it? </a:t>
            </a:r>
          </a:p>
          <a:p>
            <a:pPr marL="0" indent="0">
              <a:buNone/>
            </a:pPr>
            <a:endParaRPr lang="en-US" dirty="0"/>
          </a:p>
          <a:p>
            <a:pPr marL="0" indent="0">
              <a:buNone/>
            </a:pPr>
            <a:r>
              <a:rPr lang="en-US" dirty="0"/>
              <a:t>Will it only  affect this LG?</a:t>
            </a:r>
          </a:p>
        </p:txBody>
      </p:sp>
      <p:pic>
        <p:nvPicPr>
          <p:cNvPr id="5" name="Picture 4">
            <a:extLst>
              <a:ext uri="{FF2B5EF4-FFF2-40B4-BE49-F238E27FC236}">
                <a16:creationId xmlns:a16="http://schemas.microsoft.com/office/drawing/2014/main" id="{6251C781-1B8B-4823-B6B4-C80E9D185F99}"/>
              </a:ext>
            </a:extLst>
          </p:cNvPr>
          <p:cNvPicPr>
            <a:picLocks noChangeAspect="1"/>
          </p:cNvPicPr>
          <p:nvPr/>
        </p:nvPicPr>
        <p:blipFill>
          <a:blip r:embed="rId3"/>
          <a:stretch>
            <a:fillRect/>
          </a:stretch>
        </p:blipFill>
        <p:spPr>
          <a:xfrm>
            <a:off x="1131919" y="3225434"/>
            <a:ext cx="9248029" cy="1166544"/>
          </a:xfrm>
          <a:prstGeom prst="rect">
            <a:avLst/>
          </a:prstGeom>
        </p:spPr>
      </p:pic>
      <p:sp>
        <p:nvSpPr>
          <p:cNvPr id="6" name="TextBox 5">
            <a:extLst>
              <a:ext uri="{FF2B5EF4-FFF2-40B4-BE49-F238E27FC236}">
                <a16:creationId xmlns:a16="http://schemas.microsoft.com/office/drawing/2014/main" id="{FFE2C3CE-D775-F1EB-D6A4-E9E8F06982FC}"/>
              </a:ext>
            </a:extLst>
          </p:cNvPr>
          <p:cNvSpPr txBox="1"/>
          <p:nvPr/>
        </p:nvSpPr>
        <p:spPr>
          <a:xfrm>
            <a:off x="1369088" y="1368693"/>
            <a:ext cx="9714243" cy="954107"/>
          </a:xfrm>
          <a:prstGeom prst="rect">
            <a:avLst/>
          </a:prstGeom>
          <a:noFill/>
        </p:spPr>
        <p:txBody>
          <a:bodyPr wrap="square">
            <a:spAutoFit/>
          </a:bodyPr>
          <a:lstStyle/>
          <a:p>
            <a:pPr algn="ctr"/>
            <a:r>
              <a:rPr lang="en-US" sz="2800" dirty="0"/>
              <a:t>Breadcrumb – Desire to hide the “home” button</a:t>
            </a:r>
            <a:br>
              <a:rPr lang="en-US" sz="2800" dirty="0"/>
            </a:br>
            <a:endParaRPr lang="en-US" sz="2800" dirty="0"/>
          </a:p>
        </p:txBody>
      </p:sp>
    </p:spTree>
    <p:extLst>
      <p:ext uri="{BB962C8B-B14F-4D97-AF65-F5344CB8AC3E}">
        <p14:creationId xmlns:p14="http://schemas.microsoft.com/office/powerpoint/2010/main" val="2407023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97F57-E59D-4FC4-B4AD-F73E4FAB2111}"/>
              </a:ext>
            </a:extLst>
          </p:cNvPr>
          <p:cNvSpPr>
            <a:spLocks noGrp="1"/>
          </p:cNvSpPr>
          <p:nvPr>
            <p:ph type="title"/>
          </p:nvPr>
        </p:nvSpPr>
        <p:spPr>
          <a:xfrm>
            <a:off x="-80387" y="1094721"/>
            <a:ext cx="12192000" cy="1317811"/>
          </a:xfrm>
        </p:spPr>
        <p:txBody>
          <a:bodyPr/>
          <a:lstStyle/>
          <a:p>
            <a:pPr algn="ctr"/>
            <a:r>
              <a:rPr lang="en-US" dirty="0"/>
              <a:t>Logo Link Question</a:t>
            </a:r>
          </a:p>
        </p:txBody>
      </p:sp>
      <p:sp>
        <p:nvSpPr>
          <p:cNvPr id="3" name="Content Placeholder 2">
            <a:extLst>
              <a:ext uri="{FF2B5EF4-FFF2-40B4-BE49-F238E27FC236}">
                <a16:creationId xmlns:a16="http://schemas.microsoft.com/office/drawing/2014/main" id="{764C6FA3-CA2C-40CA-9458-FBB2BC301A4A}"/>
              </a:ext>
            </a:extLst>
          </p:cNvPr>
          <p:cNvSpPr>
            <a:spLocks noGrp="1"/>
          </p:cNvSpPr>
          <p:nvPr>
            <p:ph idx="1"/>
          </p:nvPr>
        </p:nvSpPr>
        <p:spPr>
          <a:xfrm>
            <a:off x="215151" y="2132762"/>
            <a:ext cx="11896461" cy="4351338"/>
          </a:xfrm>
        </p:spPr>
        <p:txBody>
          <a:bodyPr/>
          <a:lstStyle/>
          <a:p>
            <a:pPr marL="0" indent="0">
              <a:buNone/>
            </a:pPr>
            <a:r>
              <a:rPr lang="en-US" dirty="0"/>
              <a:t>LG wants the logo to take the user back to the Community Education page rather than our Ethos home page. </a:t>
            </a:r>
            <a:endParaRPr lang="en-US" sz="2000" dirty="0"/>
          </a:p>
          <a:p>
            <a:pPr marL="457200" lvl="1" indent="0">
              <a:buNone/>
            </a:pPr>
            <a:r>
              <a:rPr lang="en-US" dirty="0"/>
              <a:t>Currently, it’s unlinked, they would like to link it back to the learning group home page. </a:t>
            </a:r>
            <a:r>
              <a:rPr lang="en-US" dirty="0">
                <a:hlinkClick r:id="rId2"/>
              </a:rPr>
              <a:t>https://ce.bswhealth.com/community-education/events</a:t>
            </a:r>
            <a:endParaRPr lang="en-US" dirty="0"/>
          </a:p>
        </p:txBody>
      </p:sp>
      <p:pic>
        <p:nvPicPr>
          <p:cNvPr id="4" name="Picture 3">
            <a:extLst>
              <a:ext uri="{FF2B5EF4-FFF2-40B4-BE49-F238E27FC236}">
                <a16:creationId xmlns:a16="http://schemas.microsoft.com/office/drawing/2014/main" id="{7142D31B-557D-4A80-9312-229DE7509EB4}"/>
              </a:ext>
            </a:extLst>
          </p:cNvPr>
          <p:cNvPicPr>
            <a:picLocks noChangeAspect="1"/>
          </p:cNvPicPr>
          <p:nvPr/>
        </p:nvPicPr>
        <p:blipFill>
          <a:blip r:embed="rId3"/>
          <a:stretch>
            <a:fillRect/>
          </a:stretch>
        </p:blipFill>
        <p:spPr>
          <a:xfrm>
            <a:off x="1621922" y="4003524"/>
            <a:ext cx="7888942" cy="2246114"/>
          </a:xfrm>
          <a:prstGeom prst="rect">
            <a:avLst/>
          </a:prstGeom>
        </p:spPr>
      </p:pic>
      <p:sp>
        <p:nvSpPr>
          <p:cNvPr id="5" name="Title 1">
            <a:extLst>
              <a:ext uri="{FF2B5EF4-FFF2-40B4-BE49-F238E27FC236}">
                <a16:creationId xmlns:a16="http://schemas.microsoft.com/office/drawing/2014/main" id="{AE3AC29B-8342-B2D8-8F72-3332103DACC0}"/>
              </a:ext>
            </a:extLst>
          </p:cNvPr>
          <p:cNvSpPr txBox="1">
            <a:spLocks/>
          </p:cNvSpPr>
          <p:nvPr/>
        </p:nvSpPr>
        <p:spPr>
          <a:xfrm>
            <a:off x="0" y="123078"/>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900" dirty="0"/>
              <a:t>Community Health Learning Group</a:t>
            </a:r>
            <a:endParaRPr lang="en-US" sz="3600" dirty="0"/>
          </a:p>
        </p:txBody>
      </p:sp>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B60C5F04-ABB7-E255-8F1A-31EF6FE1B760}"/>
                  </a:ext>
                </a:extLst>
              </p14:cNvPr>
              <p14:cNvContentPartPr/>
              <p14:nvPr/>
            </p14:nvContentPartPr>
            <p14:xfrm>
              <a:off x="1647475" y="3817491"/>
              <a:ext cx="2754360" cy="856440"/>
            </p14:xfrm>
          </p:contentPart>
        </mc:Choice>
        <mc:Fallback xmlns="">
          <p:pic>
            <p:nvPicPr>
              <p:cNvPr id="6" name="Ink 5">
                <a:extLst>
                  <a:ext uri="{FF2B5EF4-FFF2-40B4-BE49-F238E27FC236}">
                    <a16:creationId xmlns:a16="http://schemas.microsoft.com/office/drawing/2014/main" id="{B60C5F04-ABB7-E255-8F1A-31EF6FE1B760}"/>
                  </a:ext>
                </a:extLst>
              </p:cNvPr>
              <p:cNvPicPr/>
              <p:nvPr/>
            </p:nvPicPr>
            <p:blipFill>
              <a:blip r:embed="rId5"/>
              <a:stretch>
                <a:fillRect/>
              </a:stretch>
            </p:blipFill>
            <p:spPr>
              <a:xfrm>
                <a:off x="1643155" y="3813171"/>
                <a:ext cx="2763000" cy="865080"/>
              </a:xfrm>
              <a:prstGeom prst="rect">
                <a:avLst/>
              </a:prstGeom>
            </p:spPr>
          </p:pic>
        </mc:Fallback>
      </mc:AlternateContent>
    </p:spTree>
    <p:extLst>
      <p:ext uri="{BB962C8B-B14F-4D97-AF65-F5344CB8AC3E}">
        <p14:creationId xmlns:p14="http://schemas.microsoft.com/office/powerpoint/2010/main" val="1441434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7BF6-FD19-4A1E-A721-361531A0CC95}"/>
              </a:ext>
            </a:extLst>
          </p:cNvPr>
          <p:cNvSpPr>
            <a:spLocks noGrp="1"/>
          </p:cNvSpPr>
          <p:nvPr>
            <p:ph type="title"/>
          </p:nvPr>
        </p:nvSpPr>
        <p:spPr>
          <a:xfrm>
            <a:off x="894302" y="1215950"/>
            <a:ext cx="9475597" cy="986118"/>
          </a:xfrm>
        </p:spPr>
        <p:txBody>
          <a:bodyPr/>
          <a:lstStyle/>
          <a:p>
            <a:pPr algn="ctr"/>
            <a:r>
              <a:rPr lang="en-US" dirty="0"/>
              <a:t>Course Max Enrollments</a:t>
            </a:r>
          </a:p>
        </p:txBody>
      </p:sp>
      <p:sp>
        <p:nvSpPr>
          <p:cNvPr id="3" name="Content Placeholder 2">
            <a:extLst>
              <a:ext uri="{FF2B5EF4-FFF2-40B4-BE49-F238E27FC236}">
                <a16:creationId xmlns:a16="http://schemas.microsoft.com/office/drawing/2014/main" id="{A3BBAD2A-5A59-48CD-8B72-B3337E0FC7BD}"/>
              </a:ext>
            </a:extLst>
          </p:cNvPr>
          <p:cNvSpPr>
            <a:spLocks noGrp="1"/>
          </p:cNvSpPr>
          <p:nvPr>
            <p:ph idx="1"/>
          </p:nvPr>
        </p:nvSpPr>
        <p:spPr>
          <a:xfrm>
            <a:off x="1245996" y="2202068"/>
            <a:ext cx="9636369" cy="1767032"/>
          </a:xfrm>
        </p:spPr>
        <p:txBody>
          <a:bodyPr/>
          <a:lstStyle/>
          <a:p>
            <a:pPr marL="0" indent="0">
              <a:buNone/>
            </a:pPr>
            <a:r>
              <a:rPr lang="en-US" dirty="0"/>
              <a:t>When viewing from a catalog standpoint - if a course within an LG has maxed enrollment and no waitlist, why does it still show or not provide some sort of identifier that it is “full”(Cheryl)</a:t>
            </a:r>
          </a:p>
        </p:txBody>
      </p:sp>
      <p:sp>
        <p:nvSpPr>
          <p:cNvPr id="4" name="Title 1">
            <a:extLst>
              <a:ext uri="{FF2B5EF4-FFF2-40B4-BE49-F238E27FC236}">
                <a16:creationId xmlns:a16="http://schemas.microsoft.com/office/drawing/2014/main" id="{43CE63DE-D7AC-BA88-9CD4-371FA7A6CA08}"/>
              </a:ext>
            </a:extLst>
          </p:cNvPr>
          <p:cNvSpPr txBox="1">
            <a:spLocks/>
          </p:cNvSpPr>
          <p:nvPr/>
        </p:nvSpPr>
        <p:spPr>
          <a:xfrm>
            <a:off x="0" y="123078"/>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900" dirty="0"/>
              <a:t>Community Health Learning Group</a:t>
            </a:r>
            <a:endParaRPr lang="en-US" sz="3600" dirty="0"/>
          </a:p>
        </p:txBody>
      </p:sp>
    </p:spTree>
    <p:extLst>
      <p:ext uri="{BB962C8B-B14F-4D97-AF65-F5344CB8AC3E}">
        <p14:creationId xmlns:p14="http://schemas.microsoft.com/office/powerpoint/2010/main" val="941574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F0144-501D-4349-AB29-921831AE99CD}"/>
              </a:ext>
            </a:extLst>
          </p:cNvPr>
          <p:cNvSpPr>
            <a:spLocks noGrp="1"/>
          </p:cNvSpPr>
          <p:nvPr>
            <p:ph type="title"/>
          </p:nvPr>
        </p:nvSpPr>
        <p:spPr>
          <a:xfrm>
            <a:off x="0" y="1306286"/>
            <a:ext cx="12192000" cy="1325563"/>
          </a:xfrm>
        </p:spPr>
        <p:txBody>
          <a:bodyPr/>
          <a:lstStyle/>
          <a:p>
            <a:pPr algn="ctr"/>
            <a:r>
              <a:rPr lang="en-US" dirty="0"/>
              <a:t>Location Tags</a:t>
            </a:r>
          </a:p>
        </p:txBody>
      </p:sp>
      <p:sp>
        <p:nvSpPr>
          <p:cNvPr id="3" name="Content Placeholder 2">
            <a:extLst>
              <a:ext uri="{FF2B5EF4-FFF2-40B4-BE49-F238E27FC236}">
                <a16:creationId xmlns:a16="http://schemas.microsoft.com/office/drawing/2014/main" id="{98917E1F-B41D-4C32-AF22-CFBF61EF7EF9}"/>
              </a:ext>
            </a:extLst>
          </p:cNvPr>
          <p:cNvSpPr>
            <a:spLocks noGrp="1"/>
          </p:cNvSpPr>
          <p:nvPr>
            <p:ph idx="1"/>
          </p:nvPr>
        </p:nvSpPr>
        <p:spPr>
          <a:xfrm>
            <a:off x="878394" y="2752600"/>
            <a:ext cx="10586776" cy="3982322"/>
          </a:xfrm>
        </p:spPr>
        <p:txBody>
          <a:bodyPr>
            <a:normAutofit/>
          </a:bodyPr>
          <a:lstStyle/>
          <a:p>
            <a:r>
              <a:rPr lang="en-US" sz="2000" dirty="0"/>
              <a:t>We see the location tag was added to the custom field</a:t>
            </a:r>
          </a:p>
          <a:p>
            <a:r>
              <a:rPr lang="en-US" sz="2000" dirty="0"/>
              <a:t>We added all the locations we will use</a:t>
            </a:r>
          </a:p>
          <a:p>
            <a:r>
              <a:rPr lang="en-US" sz="2000" dirty="0"/>
              <a:t>We added two locations to a current back pain seminar we have built however the location field is not showing under Courses on our main page</a:t>
            </a:r>
          </a:p>
          <a:p>
            <a:pPr marL="0" indent="0" algn="ctr">
              <a:buNone/>
            </a:pPr>
            <a:r>
              <a:rPr lang="en-US" sz="13800" dirty="0">
                <a:solidFill>
                  <a:srgbClr val="FF0000"/>
                </a:solidFill>
              </a:rPr>
              <a:t>RESOLVED</a:t>
            </a:r>
            <a:endParaRPr lang="en-US" dirty="0">
              <a:solidFill>
                <a:srgbClr val="FF0000"/>
              </a:solidFill>
            </a:endParaRPr>
          </a:p>
        </p:txBody>
      </p:sp>
      <p:sp>
        <p:nvSpPr>
          <p:cNvPr id="4" name="Title 1">
            <a:extLst>
              <a:ext uri="{FF2B5EF4-FFF2-40B4-BE49-F238E27FC236}">
                <a16:creationId xmlns:a16="http://schemas.microsoft.com/office/drawing/2014/main" id="{0AB08488-1208-40FE-9F1C-A6EF9B1F4CFF}"/>
              </a:ext>
            </a:extLst>
          </p:cNvPr>
          <p:cNvSpPr txBox="1">
            <a:spLocks/>
          </p:cNvSpPr>
          <p:nvPr/>
        </p:nvSpPr>
        <p:spPr>
          <a:xfrm>
            <a:off x="0" y="123078"/>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900" dirty="0"/>
              <a:t>Community Health Learning Group</a:t>
            </a:r>
            <a:endParaRPr lang="en-US" sz="3600" dirty="0"/>
          </a:p>
        </p:txBody>
      </p:sp>
    </p:spTree>
    <p:extLst>
      <p:ext uri="{BB962C8B-B14F-4D97-AF65-F5344CB8AC3E}">
        <p14:creationId xmlns:p14="http://schemas.microsoft.com/office/powerpoint/2010/main" val="415215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6155B-A094-44B5-AE59-A09EC0BB5CF8}"/>
              </a:ext>
            </a:extLst>
          </p:cNvPr>
          <p:cNvSpPr>
            <a:spLocks noGrp="1"/>
          </p:cNvSpPr>
          <p:nvPr>
            <p:ph type="title"/>
          </p:nvPr>
        </p:nvSpPr>
        <p:spPr>
          <a:xfrm>
            <a:off x="838200" y="1"/>
            <a:ext cx="10515600" cy="6858000"/>
          </a:xfrm>
        </p:spPr>
        <p:txBody>
          <a:bodyPr>
            <a:normAutofit/>
          </a:bodyPr>
          <a:lstStyle/>
          <a:p>
            <a:pPr algn="ctr"/>
            <a:r>
              <a:rPr lang="en-US" sz="19900" b="1" dirty="0"/>
              <a:t>CME</a:t>
            </a:r>
            <a:br>
              <a:rPr lang="en-US" sz="19900" b="1" dirty="0"/>
            </a:br>
            <a:endParaRPr lang="en-US" sz="8000" b="1" dirty="0"/>
          </a:p>
        </p:txBody>
      </p:sp>
    </p:spTree>
    <p:extLst>
      <p:ext uri="{BB962C8B-B14F-4D97-AF65-F5344CB8AC3E}">
        <p14:creationId xmlns:p14="http://schemas.microsoft.com/office/powerpoint/2010/main" val="3367822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TotalTime>
  <Words>977</Words>
  <Application>Microsoft Office PowerPoint</Application>
  <PresentationFormat>Widescreen</PresentationFormat>
  <Paragraphs>96</Paragraphs>
  <Slides>23</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EthosCE On-Going issues</vt:lpstr>
      <vt:lpstr>EthosCE Meetings</vt:lpstr>
      <vt:lpstr>Community Health Learning Group Questions/update</vt:lpstr>
      <vt:lpstr>Community Health Learning Group Questions/update - Summary</vt:lpstr>
      <vt:lpstr>Community Health Learning group</vt:lpstr>
      <vt:lpstr>Logo Link Question</vt:lpstr>
      <vt:lpstr>Course Max Enrollments</vt:lpstr>
      <vt:lpstr>Location Tags</vt:lpstr>
      <vt:lpstr>CME </vt:lpstr>
      <vt:lpstr>CME - New Project</vt:lpstr>
      <vt:lpstr>New Project - RSS</vt:lpstr>
      <vt:lpstr>CME - PARs Report Issues</vt:lpstr>
      <vt:lpstr>Failed Credit Report </vt:lpstr>
      <vt:lpstr>PARs Error message – Duplicating activities in ACCME</vt:lpstr>
      <vt:lpstr>BSWH Brooke’s Team  API Connector</vt:lpstr>
      <vt:lpstr>API Team</vt:lpstr>
      <vt:lpstr>API Team</vt:lpstr>
      <vt:lpstr>API TEAM</vt:lpstr>
      <vt:lpstr>CME Issues</vt:lpstr>
      <vt:lpstr>CME Problem</vt:lpstr>
      <vt:lpstr>CME Problem</vt:lpstr>
      <vt:lpstr>PowerPoint Presentation</vt:lpstr>
      <vt:lpstr>CME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EthosCE On-Going issues</dc:title>
  <dc:creator>Boyd, Heather L</dc:creator>
  <cp:lastModifiedBy>Boyd, Heather L</cp:lastModifiedBy>
  <cp:revision>27</cp:revision>
  <dcterms:created xsi:type="dcterms:W3CDTF">2024-11-18T15:57:49Z</dcterms:created>
  <dcterms:modified xsi:type="dcterms:W3CDTF">2024-11-20T16:31:44Z</dcterms:modified>
</cp:coreProperties>
</file>