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004000" cy="19202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6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1155700" indent="-698500" algn="l" rtl="0" eaLnBrk="0" fontAlgn="base" hangingPunct="0">
      <a:spcBef>
        <a:spcPct val="0"/>
      </a:spcBef>
      <a:spcAft>
        <a:spcPct val="0"/>
      </a:spcAft>
      <a:defRPr sz="106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2312988" indent="-1398588" algn="l" rtl="0" eaLnBrk="0" fontAlgn="base" hangingPunct="0">
      <a:spcBef>
        <a:spcPct val="0"/>
      </a:spcBef>
      <a:spcAft>
        <a:spcPct val="0"/>
      </a:spcAft>
      <a:defRPr sz="106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3470275" indent="-2098675" algn="l" rtl="0" eaLnBrk="0" fontAlgn="base" hangingPunct="0">
      <a:spcBef>
        <a:spcPct val="0"/>
      </a:spcBef>
      <a:spcAft>
        <a:spcPct val="0"/>
      </a:spcAft>
      <a:defRPr sz="106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4627563" indent="-2798763" algn="l" rtl="0" eaLnBrk="0" fontAlgn="base" hangingPunct="0">
      <a:spcBef>
        <a:spcPct val="0"/>
      </a:spcBef>
      <a:spcAft>
        <a:spcPct val="0"/>
      </a:spcAft>
      <a:defRPr sz="106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106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106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106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106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100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4E93"/>
    <a:srgbClr val="E62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171475-4D90-B35E-B71C-9C82019172E2}" v="7" dt="2025-04-10T13:43:42.678"/>
    <p1510:client id="{2918087F-B0DA-8F4E-9956-228F2DC7BC65}" v="11" dt="2025-04-09T21:21:34.825"/>
    <p1510:client id="{521AEEEA-3D80-4DF7-9E41-F6A082F57AB8}" v="4" dt="2025-04-09T21:07:06.850"/>
    <p1510:client id="{B7CC862A-4D7F-EDC8-A490-C767787EABE3}" v="10" dt="2025-04-10T18:20:20.6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1128" y="72"/>
      </p:cViewPr>
      <p:guideLst>
        <p:guide orient="horz" pos="6048"/>
        <p:guide pos="100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A3F72B7-09A8-D1CF-A298-04523009F0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8449A8-9B4F-F600-39D7-91E31FC6193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82FC0B7-1C67-42A7-8130-DAC7D4543D97}" type="datetime1">
              <a:rPr lang="en-US" altLang="en-US"/>
              <a:pPr>
                <a:defRPr/>
              </a:pPr>
              <a:t>4/10/2025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5095B8C-A11B-7B55-FE25-3145E6AAB60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C119F8C-B778-AAB6-2DA2-4F6F4F6CEE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49ED9-403C-DF3A-2B56-22D247219C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ED334-8A4F-DAD2-0244-12210AE9F0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5367BC-61F7-45E1-8F92-1B747DAC5B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155700" rtl="0" eaLnBrk="0" fontAlgn="base" hangingPunct="0">
      <a:spcBef>
        <a:spcPct val="30000"/>
      </a:spcBef>
      <a:spcAft>
        <a:spcPct val="0"/>
      </a:spcAft>
      <a:defRPr sz="30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-128"/>
      </a:defRPr>
    </a:lvl1pPr>
    <a:lvl2pPr marL="1155700" algn="l" defTabSz="1155700" rtl="0" eaLnBrk="0" fontAlgn="base" hangingPunct="0">
      <a:spcBef>
        <a:spcPct val="30000"/>
      </a:spcBef>
      <a:spcAft>
        <a:spcPct val="0"/>
      </a:spcAft>
      <a:defRPr sz="30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2312988" algn="l" defTabSz="1155700" rtl="0" eaLnBrk="0" fontAlgn="base" hangingPunct="0">
      <a:spcBef>
        <a:spcPct val="30000"/>
      </a:spcBef>
      <a:spcAft>
        <a:spcPct val="0"/>
      </a:spcAft>
      <a:defRPr sz="30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3470275" algn="l" defTabSz="1155700" rtl="0" eaLnBrk="0" fontAlgn="base" hangingPunct="0">
      <a:spcBef>
        <a:spcPct val="30000"/>
      </a:spcBef>
      <a:spcAft>
        <a:spcPct val="0"/>
      </a:spcAft>
      <a:defRPr sz="30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4627563" algn="l" defTabSz="1155700" rtl="0" eaLnBrk="0" fontAlgn="base" hangingPunct="0">
      <a:spcBef>
        <a:spcPct val="30000"/>
      </a:spcBef>
      <a:spcAft>
        <a:spcPct val="0"/>
      </a:spcAft>
      <a:defRPr sz="30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5786323" algn="l" defTabSz="1157265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6943588" algn="l" defTabSz="1157265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8100852" algn="l" defTabSz="1157265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9258117" algn="l" defTabSz="1157265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4281D4FE-9635-4624-34FA-7BD1322B6A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71500" y="685800"/>
            <a:ext cx="5715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856CF17F-5C41-4E27-4A95-91DD7F5354A7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37B3D5-B12D-4ED7-EFA1-AB62714BC8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fld id="{C6D21F98-2EF1-432B-A4B6-5FDD280A8307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738" y="5966373"/>
            <a:ext cx="27206525" cy="41161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1384" y="10882612"/>
            <a:ext cx="22401238" cy="4906863"/>
          </a:xfrm>
        </p:spPr>
        <p:txBody>
          <a:bodyPr/>
          <a:lstStyle>
            <a:lvl1pPr marL="0" indent="0" algn="ctr">
              <a:buNone/>
              <a:defRPr/>
            </a:lvl1pPr>
            <a:lvl2pPr marL="964349" indent="0" algn="ctr">
              <a:buNone/>
              <a:defRPr/>
            </a:lvl2pPr>
            <a:lvl3pPr marL="1928697" indent="0" algn="ctr">
              <a:buNone/>
              <a:defRPr/>
            </a:lvl3pPr>
            <a:lvl4pPr marL="2893046" indent="0" algn="ctr">
              <a:buNone/>
              <a:defRPr/>
            </a:lvl4pPr>
            <a:lvl5pPr marL="3857395" indent="0" algn="ctr">
              <a:buNone/>
              <a:defRPr/>
            </a:lvl5pPr>
            <a:lvl6pPr marL="4821743" indent="0" algn="ctr">
              <a:buNone/>
              <a:defRPr/>
            </a:lvl6pPr>
            <a:lvl7pPr marL="5786092" indent="0" algn="ctr">
              <a:buNone/>
              <a:defRPr/>
            </a:lvl7pPr>
            <a:lvl8pPr marL="6750440" indent="0" algn="ctr">
              <a:buNone/>
              <a:defRPr/>
            </a:lvl8pPr>
            <a:lvl9pPr marL="77147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2086101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94377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440304" y="500064"/>
            <a:ext cx="6438305" cy="16202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25391" y="500064"/>
            <a:ext cx="18939868" cy="16202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79629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317475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7661" y="12339043"/>
            <a:ext cx="27202618" cy="3812977"/>
          </a:xfrm>
        </p:spPr>
        <p:txBody>
          <a:bodyPr anchor="t"/>
          <a:lstStyle>
            <a:lvl1pPr algn="l">
              <a:defRPr sz="841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7661" y="8138517"/>
            <a:ext cx="27202618" cy="4200525"/>
          </a:xfrm>
        </p:spPr>
        <p:txBody>
          <a:bodyPr anchor="b"/>
          <a:lstStyle>
            <a:lvl1pPr marL="0" indent="0">
              <a:buNone/>
              <a:defRPr sz="4250"/>
            </a:lvl1pPr>
            <a:lvl2pPr marL="964349" indent="0">
              <a:buNone/>
              <a:defRPr sz="3833"/>
            </a:lvl2pPr>
            <a:lvl3pPr marL="1928697" indent="0">
              <a:buNone/>
              <a:defRPr sz="3333"/>
            </a:lvl3pPr>
            <a:lvl4pPr marL="2893046" indent="0">
              <a:buNone/>
              <a:defRPr sz="2917"/>
            </a:lvl4pPr>
            <a:lvl5pPr marL="3857395" indent="0">
              <a:buNone/>
              <a:defRPr sz="2917"/>
            </a:lvl5pPr>
            <a:lvl6pPr marL="4821743" indent="0">
              <a:buNone/>
              <a:defRPr sz="2917"/>
            </a:lvl6pPr>
            <a:lvl7pPr marL="5786092" indent="0">
              <a:buNone/>
              <a:defRPr sz="2917"/>
            </a:lvl7pPr>
            <a:lvl8pPr marL="6750440" indent="0">
              <a:buNone/>
              <a:defRPr sz="2917"/>
            </a:lvl8pPr>
            <a:lvl9pPr marL="7714789" indent="0">
              <a:buNone/>
              <a:defRPr sz="29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707553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27391" y="5450681"/>
            <a:ext cx="4688086" cy="11251406"/>
          </a:xfrm>
        </p:spPr>
        <p:txBody>
          <a:bodyPr/>
          <a:lstStyle>
            <a:lvl1pPr>
              <a:defRPr sz="5916"/>
            </a:lvl1pPr>
            <a:lvl2pPr>
              <a:defRPr sz="5083"/>
            </a:lvl2pPr>
            <a:lvl3pPr>
              <a:defRPr sz="4250"/>
            </a:lvl3pPr>
            <a:lvl4pPr>
              <a:defRPr sz="3833"/>
            </a:lvl4pPr>
            <a:lvl5pPr>
              <a:defRPr sz="3833"/>
            </a:lvl5pPr>
            <a:lvl6pPr>
              <a:defRPr sz="3833"/>
            </a:lvl6pPr>
            <a:lvl7pPr>
              <a:defRPr sz="3833"/>
            </a:lvl7pPr>
            <a:lvl8pPr>
              <a:defRPr sz="3833"/>
            </a:lvl8pPr>
            <a:lvl9pPr>
              <a:defRPr sz="38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190524" y="5450681"/>
            <a:ext cx="4688086" cy="11251406"/>
          </a:xfrm>
        </p:spPr>
        <p:txBody>
          <a:bodyPr/>
          <a:lstStyle>
            <a:lvl1pPr>
              <a:defRPr sz="5916"/>
            </a:lvl1pPr>
            <a:lvl2pPr>
              <a:defRPr sz="5083"/>
            </a:lvl2pPr>
            <a:lvl3pPr>
              <a:defRPr sz="4250"/>
            </a:lvl3pPr>
            <a:lvl4pPr>
              <a:defRPr sz="3833"/>
            </a:lvl4pPr>
            <a:lvl5pPr>
              <a:defRPr sz="3833"/>
            </a:lvl5pPr>
            <a:lvl6pPr>
              <a:defRPr sz="3833"/>
            </a:lvl6pPr>
            <a:lvl7pPr>
              <a:defRPr sz="3833"/>
            </a:lvl7pPr>
            <a:lvl8pPr>
              <a:defRPr sz="3833"/>
            </a:lvl8pPr>
            <a:lvl9pPr>
              <a:defRPr sz="38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09946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1763" y="768846"/>
            <a:ext cx="28800475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1764" y="4297414"/>
            <a:ext cx="14138487" cy="1790848"/>
          </a:xfrm>
        </p:spPr>
        <p:txBody>
          <a:bodyPr anchor="b"/>
          <a:lstStyle>
            <a:lvl1pPr marL="0" indent="0">
              <a:buNone/>
              <a:defRPr sz="5083" b="1"/>
            </a:lvl1pPr>
            <a:lvl2pPr marL="964349" indent="0">
              <a:buNone/>
              <a:defRPr sz="4250" b="1"/>
            </a:lvl2pPr>
            <a:lvl3pPr marL="1928697" indent="0">
              <a:buNone/>
              <a:defRPr sz="3833" b="1"/>
            </a:lvl3pPr>
            <a:lvl4pPr marL="2893046" indent="0">
              <a:buNone/>
              <a:defRPr sz="3333" b="1"/>
            </a:lvl4pPr>
            <a:lvl5pPr marL="3857395" indent="0">
              <a:buNone/>
              <a:defRPr sz="3333" b="1"/>
            </a:lvl5pPr>
            <a:lvl6pPr marL="4821743" indent="0">
              <a:buNone/>
              <a:defRPr sz="3333" b="1"/>
            </a:lvl6pPr>
            <a:lvl7pPr marL="5786092" indent="0">
              <a:buNone/>
              <a:defRPr sz="3333" b="1"/>
            </a:lvl7pPr>
            <a:lvl8pPr marL="6750440" indent="0">
              <a:buNone/>
              <a:defRPr sz="3333" b="1"/>
            </a:lvl8pPr>
            <a:lvl9pPr marL="7714789" indent="0">
              <a:buNone/>
              <a:defRPr sz="3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1764" y="6088262"/>
            <a:ext cx="14138487" cy="11063883"/>
          </a:xfrm>
        </p:spPr>
        <p:txBody>
          <a:bodyPr/>
          <a:lstStyle>
            <a:lvl1pPr>
              <a:defRPr sz="5083"/>
            </a:lvl1pPr>
            <a:lvl2pPr>
              <a:defRPr sz="4250"/>
            </a:lvl2pPr>
            <a:lvl3pPr>
              <a:defRPr sz="3833"/>
            </a:lvl3pPr>
            <a:lvl4pPr>
              <a:defRPr sz="3333"/>
            </a:lvl4pPr>
            <a:lvl5pPr>
              <a:defRPr sz="3333"/>
            </a:lvl5pPr>
            <a:lvl6pPr>
              <a:defRPr sz="3333"/>
            </a:lvl6pPr>
            <a:lvl7pPr>
              <a:defRPr sz="3333"/>
            </a:lvl7pPr>
            <a:lvl8pPr>
              <a:defRPr sz="3333"/>
            </a:lvl8pPr>
            <a:lvl9pPr>
              <a:defRPr sz="3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5940" y="4297414"/>
            <a:ext cx="14146298" cy="1790848"/>
          </a:xfrm>
        </p:spPr>
        <p:txBody>
          <a:bodyPr anchor="b"/>
          <a:lstStyle>
            <a:lvl1pPr marL="0" indent="0">
              <a:buNone/>
              <a:defRPr sz="5083" b="1"/>
            </a:lvl1pPr>
            <a:lvl2pPr marL="964349" indent="0">
              <a:buNone/>
              <a:defRPr sz="4250" b="1"/>
            </a:lvl2pPr>
            <a:lvl3pPr marL="1928697" indent="0">
              <a:buNone/>
              <a:defRPr sz="3833" b="1"/>
            </a:lvl3pPr>
            <a:lvl4pPr marL="2893046" indent="0">
              <a:buNone/>
              <a:defRPr sz="3333" b="1"/>
            </a:lvl4pPr>
            <a:lvl5pPr marL="3857395" indent="0">
              <a:buNone/>
              <a:defRPr sz="3333" b="1"/>
            </a:lvl5pPr>
            <a:lvl6pPr marL="4821743" indent="0">
              <a:buNone/>
              <a:defRPr sz="3333" b="1"/>
            </a:lvl6pPr>
            <a:lvl7pPr marL="5786092" indent="0">
              <a:buNone/>
              <a:defRPr sz="3333" b="1"/>
            </a:lvl7pPr>
            <a:lvl8pPr marL="6750440" indent="0">
              <a:buNone/>
              <a:defRPr sz="3333" b="1"/>
            </a:lvl8pPr>
            <a:lvl9pPr marL="7714789" indent="0">
              <a:buNone/>
              <a:defRPr sz="3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5940" y="6088262"/>
            <a:ext cx="14146298" cy="11063883"/>
          </a:xfrm>
        </p:spPr>
        <p:txBody>
          <a:bodyPr/>
          <a:lstStyle>
            <a:lvl1pPr>
              <a:defRPr sz="5083"/>
            </a:lvl1pPr>
            <a:lvl2pPr>
              <a:defRPr sz="4250"/>
            </a:lvl2pPr>
            <a:lvl3pPr>
              <a:defRPr sz="3833"/>
            </a:lvl3pPr>
            <a:lvl4pPr>
              <a:defRPr sz="3333"/>
            </a:lvl4pPr>
            <a:lvl5pPr>
              <a:defRPr sz="3333"/>
            </a:lvl5pPr>
            <a:lvl6pPr>
              <a:defRPr sz="3333"/>
            </a:lvl6pPr>
            <a:lvl7pPr>
              <a:defRPr sz="3333"/>
            </a:lvl7pPr>
            <a:lvl8pPr>
              <a:defRPr sz="3333"/>
            </a:lvl8pPr>
            <a:lvl9pPr>
              <a:defRPr sz="3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856673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779729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495526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1765" y="765724"/>
            <a:ext cx="10528661" cy="3253531"/>
          </a:xfrm>
        </p:spPr>
        <p:txBody>
          <a:bodyPr anchor="b"/>
          <a:lstStyle>
            <a:lvl1pPr algn="l">
              <a:defRPr sz="42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3284" y="765722"/>
            <a:ext cx="17888953" cy="16386422"/>
          </a:xfrm>
        </p:spPr>
        <p:txBody>
          <a:bodyPr/>
          <a:lstStyle>
            <a:lvl1pPr>
              <a:defRPr sz="6750"/>
            </a:lvl1pPr>
            <a:lvl2pPr>
              <a:defRPr sz="5916"/>
            </a:lvl2pPr>
            <a:lvl3pPr>
              <a:defRPr sz="5083"/>
            </a:lvl3pPr>
            <a:lvl4pPr>
              <a:defRPr sz="4250"/>
            </a:lvl4pPr>
            <a:lvl5pPr>
              <a:defRPr sz="4250"/>
            </a:lvl5pPr>
            <a:lvl6pPr>
              <a:defRPr sz="4250"/>
            </a:lvl6pPr>
            <a:lvl7pPr>
              <a:defRPr sz="4250"/>
            </a:lvl7pPr>
            <a:lvl8pPr>
              <a:defRPr sz="4250"/>
            </a:lvl8pPr>
            <a:lvl9pPr>
              <a:defRPr sz="4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1765" y="4019255"/>
            <a:ext cx="10528661" cy="13132891"/>
          </a:xfrm>
        </p:spPr>
        <p:txBody>
          <a:bodyPr/>
          <a:lstStyle>
            <a:lvl1pPr marL="0" indent="0">
              <a:buNone/>
              <a:defRPr sz="2917"/>
            </a:lvl1pPr>
            <a:lvl2pPr marL="964349" indent="0">
              <a:buNone/>
              <a:defRPr sz="2500"/>
            </a:lvl2pPr>
            <a:lvl3pPr marL="1928697" indent="0">
              <a:buNone/>
              <a:defRPr sz="2083"/>
            </a:lvl3pPr>
            <a:lvl4pPr marL="2893046" indent="0">
              <a:buNone/>
              <a:defRPr sz="1917"/>
            </a:lvl4pPr>
            <a:lvl5pPr marL="3857395" indent="0">
              <a:buNone/>
              <a:defRPr sz="1917"/>
            </a:lvl5pPr>
            <a:lvl6pPr marL="4821743" indent="0">
              <a:buNone/>
              <a:defRPr sz="1917"/>
            </a:lvl6pPr>
            <a:lvl7pPr marL="5786092" indent="0">
              <a:buNone/>
              <a:defRPr sz="1917"/>
            </a:lvl7pPr>
            <a:lvl8pPr marL="6750440" indent="0">
              <a:buNone/>
              <a:defRPr sz="1917"/>
            </a:lvl8pPr>
            <a:lvl9pPr marL="7714789" indent="0">
              <a:buNone/>
              <a:defRPr sz="19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40574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4223" y="13442306"/>
            <a:ext cx="19201620" cy="1587698"/>
          </a:xfrm>
        </p:spPr>
        <p:txBody>
          <a:bodyPr anchor="b"/>
          <a:lstStyle>
            <a:lvl1pPr algn="l">
              <a:defRPr sz="42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4223" y="1715841"/>
            <a:ext cx="19201620" cy="11520190"/>
          </a:xfrm>
        </p:spPr>
        <p:txBody>
          <a:bodyPr/>
          <a:lstStyle>
            <a:lvl1pPr marL="0" indent="0">
              <a:buNone/>
              <a:defRPr sz="6750"/>
            </a:lvl1pPr>
            <a:lvl2pPr marL="964349" indent="0">
              <a:buNone/>
              <a:defRPr sz="5916"/>
            </a:lvl2pPr>
            <a:lvl3pPr marL="1928697" indent="0">
              <a:buNone/>
              <a:defRPr sz="5083"/>
            </a:lvl3pPr>
            <a:lvl4pPr marL="2893046" indent="0">
              <a:buNone/>
              <a:defRPr sz="4250"/>
            </a:lvl4pPr>
            <a:lvl5pPr marL="3857395" indent="0">
              <a:buNone/>
              <a:defRPr sz="4250"/>
            </a:lvl5pPr>
            <a:lvl6pPr marL="4821743" indent="0">
              <a:buNone/>
              <a:defRPr sz="4250"/>
            </a:lvl6pPr>
            <a:lvl7pPr marL="5786092" indent="0">
              <a:buNone/>
              <a:defRPr sz="4250"/>
            </a:lvl7pPr>
            <a:lvl8pPr marL="6750440" indent="0">
              <a:buNone/>
              <a:defRPr sz="4250"/>
            </a:lvl8pPr>
            <a:lvl9pPr marL="7714789" indent="0">
              <a:buNone/>
              <a:defRPr sz="425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4223" y="15030005"/>
            <a:ext cx="19201620" cy="2253406"/>
          </a:xfrm>
        </p:spPr>
        <p:txBody>
          <a:bodyPr/>
          <a:lstStyle>
            <a:lvl1pPr marL="0" indent="0">
              <a:buNone/>
              <a:defRPr sz="2917"/>
            </a:lvl1pPr>
            <a:lvl2pPr marL="964349" indent="0">
              <a:buNone/>
              <a:defRPr sz="2500"/>
            </a:lvl2pPr>
            <a:lvl3pPr marL="1928697" indent="0">
              <a:buNone/>
              <a:defRPr sz="2083"/>
            </a:lvl3pPr>
            <a:lvl4pPr marL="2893046" indent="0">
              <a:buNone/>
              <a:defRPr sz="1917"/>
            </a:lvl4pPr>
            <a:lvl5pPr marL="3857395" indent="0">
              <a:buNone/>
              <a:defRPr sz="1917"/>
            </a:lvl5pPr>
            <a:lvl6pPr marL="4821743" indent="0">
              <a:buNone/>
              <a:defRPr sz="1917"/>
            </a:lvl6pPr>
            <a:lvl7pPr marL="5786092" indent="0">
              <a:buNone/>
              <a:defRPr sz="1917"/>
            </a:lvl7pPr>
            <a:lvl8pPr marL="6750440" indent="0">
              <a:buNone/>
              <a:defRPr sz="1917"/>
            </a:lvl8pPr>
            <a:lvl9pPr marL="7714789" indent="0">
              <a:buNone/>
              <a:defRPr sz="19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66377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D76F057-E73B-533A-826B-B7AB77DF8B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126053" y="500063"/>
            <a:ext cx="2575321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585" tIns="128585" rIns="128585" bIns="1285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2958714-5F97-2C57-368B-F449D33DA6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128053" y="5449888"/>
            <a:ext cx="9751218" cy="1125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585" tIns="128585" rIns="128585" bIns="1285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3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3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3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3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3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5pPr>
      <a:lvl6pPr marL="1157265" algn="ctr" rtl="0" fontAlgn="base">
        <a:spcBef>
          <a:spcPct val="0"/>
        </a:spcBef>
        <a:spcAft>
          <a:spcPct val="0"/>
        </a:spcAft>
        <a:defRPr sz="213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2314529" algn="ctr" rtl="0" fontAlgn="base">
        <a:spcBef>
          <a:spcPct val="0"/>
        </a:spcBef>
        <a:spcAft>
          <a:spcPct val="0"/>
        </a:spcAft>
        <a:defRPr sz="213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3471794" algn="ctr" rtl="0" fontAlgn="base">
        <a:spcBef>
          <a:spcPct val="0"/>
        </a:spcBef>
        <a:spcAft>
          <a:spcPct val="0"/>
        </a:spcAft>
        <a:defRPr sz="213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4629059" algn="ctr" rtl="0" fontAlgn="base">
        <a:spcBef>
          <a:spcPct val="0"/>
        </a:spcBef>
        <a:spcAft>
          <a:spcPct val="0"/>
        </a:spcAft>
        <a:defRPr sz="213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1924050" indent="-1249363" algn="l" rtl="0" eaLnBrk="0" fontAlgn="base" hangingPunct="0">
        <a:spcBef>
          <a:spcPts val="9625"/>
        </a:spcBef>
        <a:spcAft>
          <a:spcPct val="0"/>
        </a:spcAft>
        <a:buSzPct val="171000"/>
        <a:buFont typeface="Gill Sans" charset="0"/>
        <a:buChar char="•"/>
        <a:defRPr sz="8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3049588" indent="-1249363" algn="l" rtl="0" eaLnBrk="0" fontAlgn="base" hangingPunct="0">
        <a:spcBef>
          <a:spcPts val="9625"/>
        </a:spcBef>
        <a:spcAft>
          <a:spcPct val="0"/>
        </a:spcAft>
        <a:buSzPct val="171000"/>
        <a:buFont typeface="Gill Sans" charset="0"/>
        <a:buChar char="•"/>
        <a:defRPr sz="8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4173538" indent="-1249363" algn="l" rtl="0" eaLnBrk="0" fontAlgn="base" hangingPunct="0">
        <a:spcBef>
          <a:spcPts val="9625"/>
        </a:spcBef>
        <a:spcAft>
          <a:spcPct val="0"/>
        </a:spcAft>
        <a:buSzPct val="171000"/>
        <a:buFont typeface="Gill Sans" charset="0"/>
        <a:buChar char="•"/>
        <a:defRPr sz="8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5299075" indent="-1249363" algn="l" rtl="0" eaLnBrk="0" fontAlgn="base" hangingPunct="0">
        <a:spcBef>
          <a:spcPts val="9625"/>
        </a:spcBef>
        <a:spcAft>
          <a:spcPct val="0"/>
        </a:spcAft>
        <a:buSzPct val="171000"/>
        <a:buFont typeface="Gill Sans" charset="0"/>
        <a:buChar char="•"/>
        <a:defRPr sz="8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6424613" indent="-1249363" algn="l" rtl="0" eaLnBrk="0" fontAlgn="base" hangingPunct="0">
        <a:spcBef>
          <a:spcPts val="9625"/>
        </a:spcBef>
        <a:spcAft>
          <a:spcPct val="0"/>
        </a:spcAft>
        <a:buSzPct val="171000"/>
        <a:buFont typeface="Gill Sans" charset="0"/>
        <a:buChar char="•"/>
        <a:defRPr sz="8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7582496" indent="-1249686" algn="l" rtl="0" fontAlgn="base">
        <a:spcBef>
          <a:spcPts val="9619"/>
        </a:spcBef>
        <a:spcAft>
          <a:spcPct val="0"/>
        </a:spcAft>
        <a:buSzPct val="171000"/>
        <a:buFont typeface="Gill Sans" charset="0"/>
        <a:buChar char="•"/>
        <a:defRPr sz="8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8739760" indent="-1249686" algn="l" rtl="0" fontAlgn="base">
        <a:spcBef>
          <a:spcPts val="9619"/>
        </a:spcBef>
        <a:spcAft>
          <a:spcPct val="0"/>
        </a:spcAft>
        <a:buSzPct val="171000"/>
        <a:buFont typeface="Gill Sans" charset="0"/>
        <a:buChar char="•"/>
        <a:defRPr sz="8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9897025" indent="-1249686" algn="l" rtl="0" fontAlgn="base">
        <a:spcBef>
          <a:spcPts val="9619"/>
        </a:spcBef>
        <a:spcAft>
          <a:spcPct val="0"/>
        </a:spcAft>
        <a:buSzPct val="171000"/>
        <a:buFont typeface="Gill Sans" charset="0"/>
        <a:buChar char="•"/>
        <a:defRPr sz="8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1054290" indent="-1249686" algn="l" rtl="0" fontAlgn="base">
        <a:spcBef>
          <a:spcPts val="9619"/>
        </a:spcBef>
        <a:spcAft>
          <a:spcPct val="0"/>
        </a:spcAft>
        <a:buSzPct val="171000"/>
        <a:buFont typeface="Gill Sans" charset="0"/>
        <a:buChar char="•"/>
        <a:defRPr sz="8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1157265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57265" algn="l" defTabSz="1157265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2314529" algn="l" defTabSz="1157265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471794" algn="l" defTabSz="1157265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29059" algn="l" defTabSz="1157265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86323" algn="l" defTabSz="1157265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943588" algn="l" defTabSz="1157265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8100852" algn="l" defTabSz="1157265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258117" algn="l" defTabSz="1157265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1">
            <a:extLst>
              <a:ext uri="{FF2B5EF4-FFF2-40B4-BE49-F238E27FC236}">
                <a16:creationId xmlns:a16="http://schemas.microsoft.com/office/drawing/2014/main" id="{82D5B64B-B293-2A4A-324B-EFD29879168E}"/>
              </a:ext>
            </a:extLst>
          </p:cNvPr>
          <p:cNvSpPr>
            <a:spLocks/>
          </p:cNvSpPr>
          <p:nvPr/>
        </p:nvSpPr>
        <p:spPr bwMode="auto">
          <a:xfrm>
            <a:off x="4876271" y="2122753"/>
            <a:ext cx="22748875" cy="2271448"/>
          </a:xfrm>
          <a:prstGeom prst="rect">
            <a:avLst/>
          </a:prstGeom>
          <a:noFill/>
          <a:ln>
            <a:noFill/>
          </a:ln>
        </p:spPr>
        <p:txBody>
          <a:bodyPr lIns="0" tIns="0" rIns="964388" bIns="0" anchor="ctr"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eaLnBrk="0" hangingPunct="0">
              <a:defRPr sz="10600">
                <a:solidFill>
                  <a:srgbClr val="FFFFFF"/>
                </a:solidFill>
                <a:latin typeface="Gill Sans" pitchFamily="-103" charset="0"/>
                <a:ea typeface="ヒラギノ角ゴ ProN W3" pitchFamily="-103" charset="-128"/>
                <a:sym typeface="Gill Sans" pitchFamily="-103" charset="0"/>
              </a:defRPr>
            </a:lvl1pPr>
            <a:lvl2pPr marL="37931725" indent="-37474525" eaLnBrk="0" hangingPunct="0">
              <a:defRPr sz="10600">
                <a:solidFill>
                  <a:srgbClr val="FFFFFF"/>
                </a:solidFill>
                <a:latin typeface="Gill Sans" pitchFamily="-103" charset="0"/>
                <a:ea typeface="ヒラギノ角ゴ ProN W3" pitchFamily="-103" charset="-128"/>
                <a:sym typeface="Gill Sans" pitchFamily="-103" charset="0"/>
              </a:defRPr>
            </a:lvl2pPr>
            <a:lvl3pPr eaLnBrk="0" hangingPunct="0">
              <a:defRPr sz="10600">
                <a:solidFill>
                  <a:srgbClr val="FFFFFF"/>
                </a:solidFill>
                <a:latin typeface="Gill Sans" pitchFamily="-103" charset="0"/>
                <a:ea typeface="ヒラギノ角ゴ ProN W3" pitchFamily="-103" charset="-128"/>
                <a:sym typeface="Gill Sans" pitchFamily="-103" charset="0"/>
              </a:defRPr>
            </a:lvl3pPr>
            <a:lvl4pPr eaLnBrk="0" hangingPunct="0">
              <a:defRPr sz="10600">
                <a:solidFill>
                  <a:srgbClr val="FFFFFF"/>
                </a:solidFill>
                <a:latin typeface="Gill Sans" pitchFamily="-103" charset="0"/>
                <a:ea typeface="ヒラギノ角ゴ ProN W3" pitchFamily="-103" charset="-128"/>
                <a:sym typeface="Gill Sans" pitchFamily="-103" charset="0"/>
              </a:defRPr>
            </a:lvl4pPr>
            <a:lvl5pPr eaLnBrk="0" hangingPunct="0">
              <a:defRPr sz="10600">
                <a:solidFill>
                  <a:srgbClr val="FFFFFF"/>
                </a:solidFill>
                <a:latin typeface="Gill Sans" pitchFamily="-103" charset="0"/>
                <a:ea typeface="ヒラギノ角ゴ ProN W3" pitchFamily="-103" charset="-128"/>
                <a:sym typeface="Gill Sans" pitchFamily="-10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pitchFamily="-103" charset="0"/>
                <a:ea typeface="ヒラギノ角ゴ ProN W3" pitchFamily="-103" charset="-128"/>
                <a:sym typeface="Gill Sans" pitchFamily="-10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pitchFamily="-103" charset="0"/>
                <a:ea typeface="ヒラギノ角ゴ ProN W3" pitchFamily="-103" charset="-128"/>
                <a:sym typeface="Gill Sans" pitchFamily="-10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pitchFamily="-103" charset="0"/>
                <a:ea typeface="ヒラギノ角ゴ ProN W3" pitchFamily="-103" charset="-128"/>
                <a:sym typeface="Gill Sans" pitchFamily="-10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pitchFamily="-103" charset="0"/>
                <a:ea typeface="ヒラギノ角ゴ ProN W3" pitchFamily="-103" charset="-128"/>
                <a:sym typeface="Gill Sans" pitchFamily="-103" charset="0"/>
              </a:defRPr>
            </a:lvl9pPr>
          </a:lstStyle>
          <a:p>
            <a:pPr algn="ctr" eaLnBrk="1" hangingPunct="1">
              <a:defRPr/>
            </a:pPr>
            <a:endParaRPr lang="en-US" altLang="en-US" sz="2333" dirty="0">
              <a:solidFill>
                <a:schemeClr val="tx1"/>
              </a:solidFill>
              <a:latin typeface="Cambria Bold" charset="0"/>
              <a:sym typeface="Cambria Bold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512A82E-622C-BBCB-79D2-4127914504E6}"/>
              </a:ext>
            </a:extLst>
          </p:cNvPr>
          <p:cNvSpPr>
            <a:spLocks/>
          </p:cNvSpPr>
          <p:nvPr/>
        </p:nvSpPr>
        <p:spPr bwMode="auto">
          <a:xfrm>
            <a:off x="277813" y="12440179"/>
            <a:ext cx="11209073" cy="269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964388" bIns="0" anchor="ctr"/>
          <a:lstStyle>
            <a:lvl1pPr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endParaRPr lang="en-US" altLang="en-US" sz="1667" b="1">
              <a:solidFill>
                <a:schemeClr val="tx1"/>
              </a:solidFill>
              <a:latin typeface="Cambria" panose="02040503050406030204" pitchFamily="18" charset="0"/>
              <a:sym typeface="Cambria" panose="02040503050406030204" pitchFamily="18" charset="0"/>
            </a:endParaRPr>
          </a:p>
          <a:p>
            <a:pPr eaLnBrk="1" hangingPunct="1"/>
            <a:endParaRPr lang="en-US" altLang="en-US" sz="1667" b="1">
              <a:solidFill>
                <a:schemeClr val="tx1"/>
              </a:solidFill>
              <a:latin typeface="Cambria" panose="02040503050406030204" pitchFamily="18" charset="0"/>
              <a:sym typeface="Cambria" panose="02040503050406030204" pitchFamily="18" charset="0"/>
            </a:endParaRPr>
          </a:p>
          <a:p>
            <a:pPr eaLnBrk="1" hangingPunct="1"/>
            <a:endParaRPr lang="en-US" altLang="en-US" sz="1667" b="1">
              <a:solidFill>
                <a:schemeClr val="tx1"/>
              </a:solidFill>
              <a:latin typeface="Cambria" panose="02040503050406030204" pitchFamily="18" charset="0"/>
              <a:sym typeface="Cambria" panose="02040503050406030204" pitchFamily="18" charset="0"/>
            </a:endParaRPr>
          </a:p>
          <a:p>
            <a:pPr eaLnBrk="1" hangingPunct="1"/>
            <a:endParaRPr lang="en-US" altLang="en-US" sz="1667">
              <a:solidFill>
                <a:schemeClr val="tx1"/>
              </a:solidFill>
              <a:latin typeface="Cambria" panose="02040503050406030204" pitchFamily="18" charset="0"/>
              <a:sym typeface="Cambria" panose="02040503050406030204" pitchFamily="18" charset="0"/>
            </a:endParaRPr>
          </a:p>
        </p:txBody>
      </p:sp>
      <p:pic>
        <p:nvPicPr>
          <p:cNvPr id="3076" name="Picture 26" descr="SWHealthcareWHT.png">
            <a:extLst>
              <a:ext uri="{FF2B5EF4-FFF2-40B4-BE49-F238E27FC236}">
                <a16:creationId xmlns:a16="http://schemas.microsoft.com/office/drawing/2014/main" id="{2A2EB7A2-6807-7B3E-0FAD-37A8D9931F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44" y="2109523"/>
            <a:ext cx="4493948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ounded Rectangle 19">
            <a:extLst>
              <a:ext uri="{FF2B5EF4-FFF2-40B4-BE49-F238E27FC236}">
                <a16:creationId xmlns:a16="http://schemas.microsoft.com/office/drawing/2014/main" id="{CBB621C0-5D1A-C187-BEF6-2B9883544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725" y="4413930"/>
            <a:ext cx="30583428" cy="2674375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  <a:alpha val="74901"/>
            </a:schemeClr>
          </a:solidFill>
          <a:ln>
            <a:noFill/>
          </a:ln>
          <a:effectLst/>
        </p:spPr>
        <p:txBody>
          <a:bodyPr lIns="76200" tIns="38100" rIns="76200" bIns="38100" anchor="t"/>
          <a:lstStyle>
            <a:lvl1pPr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150" b="1" dirty="0">
                <a:solidFill>
                  <a:schemeClr val="tx1"/>
                </a:solidFill>
                <a:latin typeface="+mj-lt"/>
                <a:ea typeface="ヒラギノ角ゴ ProN W3"/>
              </a:rPr>
              <a:t> </a:t>
            </a:r>
            <a:r>
              <a:rPr lang="en-US" altLang="en-US" sz="1150" b="1" u="sng" dirty="0">
                <a:solidFill>
                  <a:schemeClr val="tx1"/>
                </a:solidFill>
                <a:latin typeface="+mj-lt"/>
                <a:ea typeface="ヒラギノ角ゴ ProN W3"/>
              </a:rPr>
              <a:t> </a:t>
            </a:r>
            <a:r>
              <a:rPr lang="en-US" altLang="en-US" sz="3000" b="1" u="sng" dirty="0">
                <a:ln w="0"/>
                <a:solidFill>
                  <a:schemeClr val="tx1"/>
                </a:solidFill>
                <a:latin typeface="+mj-lt"/>
                <a:ea typeface="ヒラギノ角ゴ ProN W3"/>
              </a:rPr>
              <a:t>Introduction</a:t>
            </a:r>
            <a:r>
              <a:rPr lang="en-US" altLang="en-US" sz="3000" b="1" u="sng" dirty="0">
                <a:latin typeface="+mj-lt"/>
                <a:ea typeface="ヒラギノ角ゴ ProN W3"/>
              </a:rPr>
              <a:t>:</a:t>
            </a:r>
          </a:p>
          <a:p>
            <a:pPr algn="ctr">
              <a:defRPr/>
            </a:pPr>
            <a:r>
              <a:rPr lang="en-US" sz="3600" dirty="0">
                <a:latin typeface="+mj-lt"/>
                <a:ea typeface="ヒラギノ角ゴ ProN W3"/>
              </a:rPr>
              <a:t>While it is known that abnormalities of left atrial function can occur prior to both structural changes in the atrium and development of atrial fibrillation, there is a scarcity of data regarding the predictability of atrial fibrillation based on left atrial strain assessment on cardiac MRI. </a:t>
            </a:r>
            <a:r>
              <a:rPr lang="en-US" sz="3600" dirty="0">
                <a:latin typeface="Aptos Display"/>
                <a:ea typeface="ヒラギノ角ゴ ProN W3"/>
              </a:rPr>
              <a:t> </a:t>
            </a:r>
            <a:r>
              <a:rPr lang="en-US" sz="3600" dirty="0">
                <a:latin typeface="Gill Sans"/>
                <a:ea typeface="ヒラギノ角ゴ ProN W3"/>
              </a:rPr>
              <a:t>We hypothesize that the use of AI-generated LA strain can be used to predict likelihood of past or present history of atrial fibrillation using previously defined strain cutoffs and without ECG assessment.</a:t>
            </a:r>
          </a:p>
          <a:p>
            <a:pPr algn="ctr">
              <a:defRPr/>
            </a:pPr>
            <a:endParaRPr lang="en-US" sz="3600" dirty="0">
              <a:latin typeface="Gill Sans"/>
              <a:ea typeface="ヒラギノ角ゴ ProN W3"/>
            </a:endParaRPr>
          </a:p>
          <a:p>
            <a:pPr algn="ctr">
              <a:defRPr/>
            </a:pPr>
            <a:endParaRPr lang="en-US" sz="3600" dirty="0">
              <a:latin typeface="Aptos Display"/>
              <a:ea typeface="ヒラギノ角ゴ ProN W3"/>
            </a:endParaRPr>
          </a:p>
          <a:p>
            <a:pPr algn="just" eaLnBrk="1" hangingPunct="1">
              <a:defRPr/>
            </a:pPr>
            <a:endParaRPr lang="en-US" altLang="en-US" sz="3600" dirty="0"/>
          </a:p>
        </p:txBody>
      </p:sp>
      <p:sp>
        <p:nvSpPr>
          <p:cNvPr id="32" name="Rounded Rectangle 19">
            <a:extLst>
              <a:ext uri="{FF2B5EF4-FFF2-40B4-BE49-F238E27FC236}">
                <a16:creationId xmlns:a16="http://schemas.microsoft.com/office/drawing/2014/main" id="{12CCAE53-A3D0-F2A3-0512-83C122E1C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2102" y="7915963"/>
            <a:ext cx="6803600" cy="5863349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  <a:alpha val="74901"/>
            </a:schemeClr>
          </a:solidFill>
          <a:ln>
            <a:noFill/>
          </a:ln>
          <a:effectLst/>
        </p:spPr>
        <p:txBody>
          <a:bodyPr lIns="76200" tIns="38100" rIns="76200" bIns="38100" anchor="t"/>
          <a:lstStyle>
            <a:lvl1pPr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3000" u="sng" dirty="0">
                <a:latin typeface="+mn-lt"/>
                <a:ea typeface="ヒラギノ角ゴ ProN W3"/>
              </a:rPr>
              <a:t> </a:t>
            </a:r>
            <a:r>
              <a:rPr lang="en-US" altLang="en-US" sz="3000" b="1" u="sng" dirty="0">
                <a:latin typeface="+mn-lt"/>
                <a:ea typeface="ヒラギノ角ゴ ProN W3"/>
              </a:rPr>
              <a:t>Discussion:</a:t>
            </a:r>
            <a:endParaRPr lang="en-US" altLang="en-US" sz="3000" u="sng">
              <a:ea typeface="ヒラギノ角ゴ ProN W3"/>
            </a:endParaRPr>
          </a:p>
          <a:p>
            <a:pPr algn="ctr">
              <a:defRPr/>
            </a:pPr>
            <a:r>
              <a:rPr lang="en-US" sz="3600" dirty="0">
                <a:latin typeface="+mn-lt"/>
                <a:ea typeface="ヒラギノ角ゴ ProN W3"/>
              </a:rPr>
              <a:t>The</a:t>
            </a:r>
            <a:r>
              <a:rPr lang="en-US" sz="3600" dirty="0">
                <a:latin typeface="Gill Sans"/>
                <a:ea typeface="ヒラギノ角ゴ ProN W3"/>
              </a:rPr>
              <a:t> use of AI-generated LA strain </a:t>
            </a:r>
            <a:r>
              <a:rPr lang="en-US" sz="3600">
                <a:latin typeface="Gill Sans"/>
                <a:ea typeface="ヒラギノ角ゴ ProN W3"/>
              </a:rPr>
              <a:t>on MRI has shown correlation with </a:t>
            </a:r>
            <a:r>
              <a:rPr lang="en-US" sz="3600" dirty="0">
                <a:latin typeface="Gill Sans"/>
                <a:ea typeface="ヒラギノ角ゴ ProN W3"/>
              </a:rPr>
              <a:t>past or current diagnosis </a:t>
            </a:r>
            <a:r>
              <a:rPr lang="en-US" sz="3600" dirty="0">
                <a:latin typeface="+mn-lt"/>
                <a:ea typeface="ヒラギノ角ゴ ProN W3"/>
              </a:rPr>
              <a:t>of atrial fibrillation. </a:t>
            </a:r>
            <a:r>
              <a:rPr lang="en-US" sz="3600" dirty="0">
                <a:latin typeface="Gill Sans"/>
                <a:ea typeface="ヒラギノ角ゴ ProN W3"/>
              </a:rPr>
              <a:t>A larger study can be done to assess actual causation. This may allow atrial fibrillation diagnosis by MRI without the use of ECG assessment. </a:t>
            </a:r>
            <a:endParaRPr lang="en-US" sz="3600">
              <a:ea typeface="ヒラギノ角ゴ ProN W3"/>
            </a:endParaRPr>
          </a:p>
        </p:txBody>
      </p:sp>
      <p:sp>
        <p:nvSpPr>
          <p:cNvPr id="13" name="Rounded Rectangle 19">
            <a:extLst>
              <a:ext uri="{FF2B5EF4-FFF2-40B4-BE49-F238E27FC236}">
                <a16:creationId xmlns:a16="http://schemas.microsoft.com/office/drawing/2014/main" id="{1F00ADC5-AE33-CAAB-8605-7849648C7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0712" y="14322106"/>
            <a:ext cx="7179698" cy="4031336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  <a:alpha val="74901"/>
            </a:schemeClr>
          </a:solidFill>
          <a:ln>
            <a:noFill/>
          </a:ln>
          <a:effectLst/>
        </p:spPr>
        <p:txBody>
          <a:bodyPr lIns="76200" tIns="38100" rIns="76200" bIns="38100" anchor="t"/>
          <a:lstStyle>
            <a:lvl1pPr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u="sng" dirty="0">
                <a:latin typeface="Academy Engraved LET"/>
                <a:ea typeface="ヒラギノ角ゴ ProN W3"/>
              </a:rPr>
              <a:t> </a:t>
            </a:r>
            <a:r>
              <a:rPr lang="en-US" altLang="en-US" sz="1800" b="1" u="sng" dirty="0">
                <a:latin typeface="Gill Sans"/>
                <a:ea typeface="ヒラギノ角ゴ ProN W3"/>
              </a:rPr>
              <a:t>References:</a:t>
            </a:r>
          </a:p>
          <a:p>
            <a:pPr eaLnBrk="1" hangingPunct="1">
              <a:defRPr/>
            </a:pPr>
            <a:r>
              <a:rPr lang="en-US" sz="1600" dirty="0">
                <a:latin typeface="Gill Sans"/>
                <a:ea typeface="ヒラギノ角ゴ ProN W3"/>
              </a:rPr>
              <a:t>Ghuman, </a:t>
            </a:r>
            <a:r>
              <a:rPr lang="en-US" sz="1600" err="1">
                <a:latin typeface="Gill Sans"/>
                <a:ea typeface="ヒラギノ角ゴ ProN W3"/>
              </a:rPr>
              <a:t>Mankarman</a:t>
            </a:r>
            <a:r>
              <a:rPr lang="en-US" sz="1600" dirty="0">
                <a:latin typeface="Gill Sans"/>
                <a:ea typeface="ヒラギノ角ゴ ProN W3"/>
              </a:rPr>
              <a:t>, et al. ‘Cardiovascular Magnetic Resonance Imaging of Atrial Fibrillation: An Advanced Hemodynamic Perspective’. Atrial Fibrillation - Diagnosis and Management in the 21st Century, </a:t>
            </a:r>
            <a:r>
              <a:rPr lang="en-US" sz="1600" err="1">
                <a:latin typeface="Gill Sans"/>
                <a:ea typeface="ヒラギノ角ゴ ProN W3"/>
              </a:rPr>
              <a:t>IntechOpen</a:t>
            </a:r>
            <a:r>
              <a:rPr lang="en-US" sz="1600" dirty="0">
                <a:latin typeface="Gill Sans"/>
                <a:ea typeface="ヒラギノ角ゴ ProN W3"/>
              </a:rPr>
              <a:t>, 30 Nov. 2022. </a:t>
            </a:r>
          </a:p>
          <a:p>
            <a:pPr>
              <a:defRPr/>
            </a:pPr>
            <a:r>
              <a:rPr lang="en-US" sz="1600" dirty="0">
                <a:latin typeface="Gill Sans"/>
                <a:ea typeface="ヒラギノ角ゴ ProN W3"/>
              </a:rPr>
              <a:t>An-Li Yu, Yen-Bin Liu, Lian-Yu Lin, Hui-Chun Huang, Li-Ting Ho, Kuan-Chih Huang, Ling-Ping Lai, Wen Jone Chen, Yi-</a:t>
            </a:r>
            <a:r>
              <a:rPr lang="en-US" sz="1600" err="1">
                <a:latin typeface="Gill Sans"/>
                <a:ea typeface="ヒラギノ角ゴ ProN W3"/>
              </a:rPr>
              <a:t>Lwung</a:t>
            </a:r>
            <a:r>
              <a:rPr lang="en-US" sz="1600" dirty="0">
                <a:latin typeface="Gill Sans"/>
                <a:ea typeface="ヒラギノ角ゴ ProN W3"/>
              </a:rPr>
              <a:t> Ho, Lung-Chun Lin, Chih-Chieh Yu, Left atrial reservoir strain as a surrogate marker for atrial fibrillation burden in patients with non-valvular atrial fibrillation, Journal of the Formosan Medical Association, (2025).</a:t>
            </a:r>
          </a:p>
          <a:p>
            <a:pPr>
              <a:defRPr/>
            </a:pPr>
            <a:r>
              <a:rPr lang="en-US" sz="1600" dirty="0">
                <a:latin typeface="Gill Sans"/>
                <a:ea typeface="ヒラギノ角ゴ ProN W3"/>
              </a:rPr>
              <a:t>Flemming Javier Olsen, Søren </a:t>
            </a:r>
            <a:r>
              <a:rPr lang="en-US" sz="1600" err="1">
                <a:latin typeface="Gill Sans"/>
                <a:ea typeface="ヒラギノ角ゴ ProN W3"/>
              </a:rPr>
              <a:t>Zöga</a:t>
            </a:r>
            <a:r>
              <a:rPr lang="en-US" sz="1600" dirty="0">
                <a:latin typeface="Gill Sans"/>
                <a:ea typeface="ヒラギノ角ゴ ProN W3"/>
              </a:rPr>
              <a:t> Diederichsen, Jesper Hastrup Svendsen, Tor Biering-Sørensen, Response by Olsen et al to Letter Regarding Article, “Left Atrial Strain Predicts Subclinical Atrial Fibrillation Detected by Long-Term Continuous Monitoring in Elderly High-Risk Individuals”, Circulation: Cardiovascular Imaging, 17, 6, (e016897), (2024).</a:t>
            </a:r>
          </a:p>
        </p:txBody>
      </p:sp>
      <p:sp>
        <p:nvSpPr>
          <p:cNvPr id="3081" name="TextBox 1">
            <a:extLst>
              <a:ext uri="{FF2B5EF4-FFF2-40B4-BE49-F238E27FC236}">
                <a16:creationId xmlns:a16="http://schemas.microsoft.com/office/drawing/2014/main" id="{EA5EAC20-4E09-5C59-1C7F-313F40A48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3889" y="934495"/>
            <a:ext cx="20320311" cy="238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200" tIns="38100" rIns="76200" bIns="38100" anchor="t">
            <a:spAutoFit/>
          </a:bodyPr>
          <a:lstStyle/>
          <a:p>
            <a:pPr algn="ctr"/>
            <a:r>
              <a:rPr lang="en-US" sz="6100" b="1" dirty="0">
                <a:latin typeface="Aptos Display"/>
                <a:ea typeface="ヒラギノ角ゴ ProN W3"/>
              </a:rPr>
              <a:t>Prediction of Atrial Fibrillation Based on Left Atrial Strain Assessment</a:t>
            </a:r>
            <a:endParaRPr lang="en-US" sz="6100" dirty="0">
              <a:ea typeface="ヒラギノ角ゴ ProN W3"/>
            </a:endParaRPr>
          </a:p>
          <a:p>
            <a:pPr algn="ctr"/>
            <a:r>
              <a:rPr lang="pt-BR" sz="2800" dirty="0" err="1">
                <a:latin typeface="Aptos Display"/>
                <a:ea typeface="ヒラギノ角ゴ ProN W3"/>
              </a:rPr>
              <a:t>Kadilee</a:t>
            </a:r>
            <a:r>
              <a:rPr lang="pt-BR" sz="2800" dirty="0">
                <a:latin typeface="Aptos Display"/>
                <a:ea typeface="ヒラギノ角ゴ ProN W3"/>
              </a:rPr>
              <a:t> Adams, DO; Avery Carter, MD; Patrick </a:t>
            </a:r>
            <a:r>
              <a:rPr lang="pt-BR" sz="2800" dirty="0" err="1">
                <a:latin typeface="Aptos Display"/>
                <a:ea typeface="ヒラギノ角ゴ ProN W3"/>
              </a:rPr>
              <a:t>McGrade</a:t>
            </a:r>
            <a:r>
              <a:rPr lang="pt-BR" sz="2800" dirty="0">
                <a:latin typeface="Aptos Display"/>
                <a:ea typeface="ヒラギノ角ゴ ProN W3"/>
              </a:rPr>
              <a:t>, MD; </a:t>
            </a:r>
            <a:r>
              <a:rPr lang="pt-BR" sz="2800" dirty="0" err="1">
                <a:latin typeface="Aptos Display"/>
                <a:ea typeface="ヒラギノ角ゴ ProN W3"/>
              </a:rPr>
              <a:t>Vinh</a:t>
            </a:r>
            <a:r>
              <a:rPr lang="pt-BR" sz="2800" dirty="0">
                <a:latin typeface="Aptos Display"/>
                <a:ea typeface="ヒラギノ角ゴ ProN W3"/>
              </a:rPr>
              <a:t> Nguyen, MD; Ossama Abou Hassan, MD; Jerry Fan, MD</a:t>
            </a:r>
            <a:endParaRPr lang="en-US" sz="2800" dirty="0"/>
          </a:p>
        </p:txBody>
      </p:sp>
      <p:sp>
        <p:nvSpPr>
          <p:cNvPr id="2" name="Rounded Rectangle 19">
            <a:extLst>
              <a:ext uri="{FF2B5EF4-FFF2-40B4-BE49-F238E27FC236}">
                <a16:creationId xmlns:a16="http://schemas.microsoft.com/office/drawing/2014/main" id="{DC5C30E9-BCDD-7A0D-0B8F-09EF5ADEC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448" y="14859930"/>
            <a:ext cx="8855101" cy="3503554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  <a:alpha val="74901"/>
            </a:schemeClr>
          </a:solidFill>
          <a:ln>
            <a:noFill/>
          </a:ln>
          <a:effectLst/>
        </p:spPr>
        <p:txBody>
          <a:bodyPr lIns="76200" tIns="38100" rIns="76200" bIns="38100" anchor="t"/>
          <a:lstStyle>
            <a:lvl1pPr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650" u="sng" dirty="0">
                <a:latin typeface="+mn-lt"/>
                <a:ea typeface="ヒラギノ角ゴ ProN W3"/>
              </a:rPr>
              <a:t> </a:t>
            </a:r>
            <a:r>
              <a:rPr lang="en-US" altLang="en-US" sz="3000" b="1" u="sng" dirty="0">
                <a:latin typeface="+mn-lt"/>
                <a:ea typeface="ヒラギノ角ゴ ProN W3"/>
              </a:rPr>
              <a:t>Results &amp; Conclusion</a:t>
            </a:r>
            <a:r>
              <a:rPr lang="en-US" altLang="en-US" sz="3000" b="1" dirty="0">
                <a:latin typeface="+mn-lt"/>
                <a:ea typeface="ヒラギノ角ゴ ProN W3"/>
              </a:rPr>
              <a:t>:</a:t>
            </a:r>
            <a:endParaRPr lang="en-US" altLang="en-US" sz="3000" dirty="0">
              <a:ea typeface="ヒラギノ角ゴ ProN W3"/>
            </a:endParaRPr>
          </a:p>
          <a:p>
            <a:pPr algn="ctr">
              <a:defRPr/>
            </a:pPr>
            <a:r>
              <a:rPr lang="en-US" sz="3600" dirty="0">
                <a:latin typeface="Gill Sans"/>
                <a:ea typeface="ヒラギノ角ゴ ProN W3"/>
              </a:rPr>
              <a:t>Average LA long axis strain was 24.1% (p &lt;0.05), using predefined cutoff of 23%, suggesting a correlation of AI-generated LA strain by MRI with diagnosis if atrial fibrillation</a:t>
            </a:r>
            <a:endParaRPr lang="en-US" sz="3600" dirty="0">
              <a:latin typeface="Gill Sans"/>
              <a:ea typeface="ヒラギノ角ゴ ProN W3"/>
              <a:cs typeface="Times New Roman"/>
            </a:endParaRPr>
          </a:p>
        </p:txBody>
      </p:sp>
      <p:sp>
        <p:nvSpPr>
          <p:cNvPr id="4" name="Rounded Rectangle 19">
            <a:extLst>
              <a:ext uri="{FF2B5EF4-FFF2-40B4-BE49-F238E27FC236}">
                <a16:creationId xmlns:a16="http://schemas.microsoft.com/office/drawing/2014/main" id="{474E3892-D92C-33AF-0EF2-C5B4996BE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914" y="7911913"/>
            <a:ext cx="5073191" cy="10435081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  <a:alpha val="74901"/>
            </a:schemeClr>
          </a:solidFill>
          <a:ln>
            <a:noFill/>
          </a:ln>
          <a:effectLst/>
        </p:spPr>
        <p:txBody>
          <a:bodyPr lIns="76200" tIns="38100" rIns="76200" bIns="38100" anchor="t"/>
          <a:lstStyle>
            <a:lvl1pPr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650" u="sng" dirty="0">
                <a:latin typeface="+mn-lt"/>
                <a:ea typeface="ヒラギノ角ゴ ProN W3"/>
              </a:rPr>
              <a:t> </a:t>
            </a:r>
            <a:r>
              <a:rPr lang="en-US" altLang="en-US" sz="3000" b="1" u="sng" dirty="0">
                <a:latin typeface="+mn-lt"/>
                <a:ea typeface="ヒラギノ角ゴ ProN W3"/>
              </a:rPr>
              <a:t>Methods:</a:t>
            </a:r>
            <a:endParaRPr lang="en-US" altLang="en-US" sz="3000" u="sng">
              <a:ea typeface="ヒラギノ角ゴ ProN W3"/>
            </a:endParaRPr>
          </a:p>
          <a:p>
            <a:pPr algn="ctr">
              <a:defRPr/>
            </a:pPr>
            <a:r>
              <a:rPr lang="en-US" sz="3600" dirty="0">
                <a:latin typeface="Gill Sans"/>
                <a:ea typeface="ヒラギノ角ゴ ProN W3"/>
              </a:rPr>
              <a:t>This was an observational study with retrospective chart review of 20 patients. A thorough evaluation was done to detect a diagnosis of atrial fibrillation. Each patient had MRI, for varying diagnoses. Using a predefined cutoff of 23% for LA long-axis strain, AI generated strain utilizing circle CVI software was obtained for each patien</a:t>
            </a:r>
            <a:r>
              <a:rPr lang="en-US" sz="3650" dirty="0">
                <a:latin typeface="Gill Sans"/>
                <a:ea typeface="ヒラギノ角ゴ ProN W3"/>
              </a:rPr>
              <a:t>t.</a:t>
            </a:r>
            <a:endParaRPr lang="en-US" sz="3650" dirty="0"/>
          </a:p>
        </p:txBody>
      </p:sp>
      <p:pic>
        <p:nvPicPr>
          <p:cNvPr id="5" name="Picture 4" descr="A screenshot of a scan of a brain&#10;&#10;AI-generated content may be incorrect.">
            <a:extLst>
              <a:ext uri="{FF2B5EF4-FFF2-40B4-BE49-F238E27FC236}">
                <a16:creationId xmlns:a16="http://schemas.microsoft.com/office/drawing/2014/main" id="{DA3B5B26-17BE-22CC-6982-EB367C919D8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-1611" t="62441" r="654" b="1721"/>
          <a:stretch/>
        </p:blipFill>
        <p:spPr>
          <a:xfrm>
            <a:off x="6385533" y="7931420"/>
            <a:ext cx="8841806" cy="6401335"/>
          </a:xfrm>
          <a:prstGeom prst="rect">
            <a:avLst/>
          </a:prstGeom>
        </p:spPr>
      </p:pic>
      <p:pic>
        <p:nvPicPr>
          <p:cNvPr id="8" name="Picture 7" descr="A screenshot of a scan of a brain&#10;&#10;AI-generated content may be incorrect.">
            <a:extLst>
              <a:ext uri="{FF2B5EF4-FFF2-40B4-BE49-F238E27FC236}">
                <a16:creationId xmlns:a16="http://schemas.microsoft.com/office/drawing/2014/main" id="{8316303D-6A2E-0E43-77B8-67AE5E3F840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954" t="-4" r="10914" b="52722"/>
          <a:stretch/>
        </p:blipFill>
        <p:spPr>
          <a:xfrm>
            <a:off x="15764769" y="8484083"/>
            <a:ext cx="8271741" cy="9091193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Title &amp; Bullets - Righ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20977</TotalTime>
  <Pages>0</Pages>
  <Words>439</Words>
  <Characters>0</Characters>
  <Application>Microsoft Office PowerPoint</Application>
  <PresentationFormat>Custom</PresentationFormat>
  <Lines>0</Lines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Academy Engraved LET</vt:lpstr>
      <vt:lpstr>Aptos Display</vt:lpstr>
      <vt:lpstr>Calibri</vt:lpstr>
      <vt:lpstr>Cambria</vt:lpstr>
      <vt:lpstr>Cambria Bold</vt:lpstr>
      <vt:lpstr>Gill Sans</vt:lpstr>
      <vt:lpstr>Title &amp; Bullets - Right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Oyetayo, Ola O.</dc:creator>
  <cp:lastModifiedBy>Boyd, Heather L</cp:lastModifiedBy>
  <cp:revision>420</cp:revision>
  <dcterms:created xsi:type="dcterms:W3CDTF">2014-02-26T00:10:29Z</dcterms:created>
  <dcterms:modified xsi:type="dcterms:W3CDTF">2025-04-11T03:18:27Z</dcterms:modified>
</cp:coreProperties>
</file>