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409" r:id="rId2"/>
    <p:sldId id="2410" r:id="rId3"/>
    <p:sldId id="2411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5C6"/>
    <a:srgbClr val="126E7E"/>
    <a:srgbClr val="EA9B4E"/>
    <a:srgbClr val="DE4548"/>
    <a:srgbClr val="FEEBEE"/>
    <a:srgbClr val="4F9E43"/>
    <a:srgbClr val="EDEDCD"/>
    <a:srgbClr val="E8F5E9"/>
    <a:srgbClr val="579EDB"/>
    <a:srgbClr val="E3F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>
            <a:lvl1pPr>
              <a:defRPr sz="3600">
                <a:latin typeface="Prometo Medium" panose="020B070403020306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81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1E22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6">
            <a:extLst>
              <a:ext uri="{FF2B5EF4-FFF2-40B4-BE49-F238E27FC236}">
                <a16:creationId xmlns:a16="http://schemas.microsoft.com/office/drawing/2014/main" id="{AAD6EEF9-E311-244B-B02A-B96F631DAC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494833">
            <a:off x="3820084" y="4816207"/>
            <a:ext cx="3369983" cy="2531099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6" name="Picture Placeholder 6">
            <a:extLst>
              <a:ext uri="{FF2B5EF4-FFF2-40B4-BE49-F238E27FC236}">
                <a16:creationId xmlns:a16="http://schemas.microsoft.com/office/drawing/2014/main" id="{85AF8291-D8AA-4E49-9676-7FAE8A9972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6050" y="354499"/>
            <a:ext cx="1285799" cy="1716847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7" name="Picture Placeholder 6">
            <a:extLst>
              <a:ext uri="{FF2B5EF4-FFF2-40B4-BE49-F238E27FC236}">
                <a16:creationId xmlns:a16="http://schemas.microsoft.com/office/drawing/2014/main" id="{9F89A836-C596-8C45-ACEE-24B7F5A517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989526" y="-1217353"/>
            <a:ext cx="2612092" cy="1961868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9" name="Picture Placeholder 6">
            <a:extLst>
              <a:ext uri="{FF2B5EF4-FFF2-40B4-BE49-F238E27FC236}">
                <a16:creationId xmlns:a16="http://schemas.microsoft.com/office/drawing/2014/main" id="{AD8883EE-92E5-7F4D-8E79-60436087CB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700000">
            <a:off x="-1452623" y="-757407"/>
            <a:ext cx="3878838" cy="2913284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0" name="Picture Placeholder 6">
            <a:extLst>
              <a:ext uri="{FF2B5EF4-FFF2-40B4-BE49-F238E27FC236}">
                <a16:creationId xmlns:a16="http://schemas.microsoft.com/office/drawing/2014/main" id="{F1E3399B-E354-5A4A-B609-586F0639F9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179082">
            <a:off x="7593296" y="835410"/>
            <a:ext cx="2909129" cy="388438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41D930-0200-FB49-AD21-BE53C7AF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007360"/>
            <a:ext cx="7943850" cy="999994"/>
          </a:xfrm>
        </p:spPr>
        <p:txBody>
          <a:bodyPr anchor="ctr"/>
          <a:lstStyle>
            <a:lvl1pPr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FF3B6-86B3-87C2-3D0C-A6821ACD1ED7}"/>
              </a:ext>
            </a:extLst>
          </p:cNvPr>
          <p:cNvSpPr/>
          <p:nvPr userDrawn="1"/>
        </p:nvSpPr>
        <p:spPr>
          <a:xfrm>
            <a:off x="704984" y="6351224"/>
            <a:ext cx="1208543" cy="338904"/>
          </a:xfrm>
          <a:prstGeom prst="rect">
            <a:avLst/>
          </a:prstGeom>
          <a:solidFill>
            <a:srgbClr val="1E2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52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9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4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3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1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22682D-6F1C-4D96-BD69-AB7BBD1AEEEB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0CA58B-ACCD-4DE9-A304-8006C9565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hyperlink" Target="https://freesvg.org/fax-machine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multi colored wooden stick figures">
            <a:extLst>
              <a:ext uri="{FF2B5EF4-FFF2-40B4-BE49-F238E27FC236}">
                <a16:creationId xmlns:a16="http://schemas.microsoft.com/office/drawing/2014/main" id="{82F54D53-1F09-5114-863A-9E2D807D48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321D3-D237-37C6-E77E-58E61E3F4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Referral Management - Abstract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86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95AF58-966F-43B2-7A3F-E20F75AC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21" y="488355"/>
            <a:ext cx="1597936" cy="6518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F4AF82"/>
                </a:solidFill>
              </a:rPr>
              <a:t>Business </a:t>
            </a:r>
            <a:br>
              <a:rPr lang="en-US" sz="2400" dirty="0">
                <a:solidFill>
                  <a:srgbClr val="F4AF82"/>
                </a:solidFill>
              </a:rPr>
            </a:br>
            <a:r>
              <a:rPr lang="en-US" sz="2400" dirty="0">
                <a:solidFill>
                  <a:srgbClr val="F4AF82"/>
                </a:solidFill>
              </a:rPr>
              <a:t>Context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6A143C-A409-6224-056A-26998DC1C4B2}"/>
              </a:ext>
            </a:extLst>
          </p:cNvPr>
          <p:cNvSpPr/>
          <p:nvPr/>
        </p:nvSpPr>
        <p:spPr>
          <a:xfrm>
            <a:off x="0" y="-16652"/>
            <a:ext cx="9144000" cy="358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Referral Management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B4CA534F-635F-5542-0A09-E13A269DC6FC}"/>
              </a:ext>
            </a:extLst>
          </p:cNvPr>
          <p:cNvSpPr txBox="1">
            <a:spLocks/>
          </p:cNvSpPr>
          <p:nvPr/>
        </p:nvSpPr>
        <p:spPr>
          <a:xfrm>
            <a:off x="2224727" y="413993"/>
            <a:ext cx="6919274" cy="888723"/>
          </a:xfrm>
          <a:prstGeom prst="rect">
            <a:avLst/>
          </a:prstGeom>
          <a:effectLst/>
        </p:spPr>
        <p:txBody>
          <a:bodyPr vert="horz" wrap="square" lIns="0" tIns="0" rIns="0" bIns="0" rtlCol="0" anchor="ctr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600" b="0" i="1" kern="1200" spc="0" baseline="0">
                <a:solidFill>
                  <a:srgbClr val="1E22AA"/>
                </a:solidFill>
                <a:latin typeface="Prometo Medium" panose="020B0704030203060203" pitchFamily="34" charset="0"/>
                <a:ea typeface="+mj-ea"/>
                <a:cs typeface="+mj-cs"/>
              </a:defRPr>
            </a:lvl1pPr>
          </a:lstStyle>
          <a:p>
            <a:r>
              <a:rPr lang="en-US" sz="1800" i="0" dirty="0">
                <a:solidFill>
                  <a:schemeClr val="tx1"/>
                </a:solidFill>
              </a:rPr>
              <a:t>Simplify referral management among health systems utilizing Platform Product solution that will allow for automation of referrals from partners and networks.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10109F-5D0F-FC9A-BAB9-6985F13D2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6057"/>
            <a:ext cx="4454156" cy="4688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A5E5E9-50FF-3CCD-BF2A-21876D791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873" y="444268"/>
            <a:ext cx="685896" cy="657317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53E09ADA-DB57-B9DE-ED38-307AE25EDCF2}"/>
              </a:ext>
            </a:extLst>
          </p:cNvPr>
          <p:cNvSpPr txBox="1">
            <a:spLocks/>
          </p:cNvSpPr>
          <p:nvPr/>
        </p:nvSpPr>
        <p:spPr>
          <a:xfrm>
            <a:off x="28281" y="2008035"/>
            <a:ext cx="4824377" cy="88298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txBody>
          <a:bodyPr vert="horz" wrap="square" lIns="0" tIns="0" rIns="0" bIns="0" rtlCol="0" anchor="ctr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600" b="0" i="1" kern="1200" spc="0" baseline="0">
                <a:solidFill>
                  <a:srgbClr val="1E22AA"/>
                </a:solidFill>
                <a:latin typeface="Prometo Medium" panose="020B0704030203060203" pitchFamily="34" charset="0"/>
                <a:ea typeface="+mj-ea"/>
                <a:cs typeface="+mj-cs"/>
              </a:defRPr>
            </a:lvl1pPr>
          </a:lstStyle>
          <a:p>
            <a:r>
              <a:rPr lang="en-US" sz="1600" i="0" dirty="0">
                <a:solidFill>
                  <a:schemeClr val="tx1"/>
                </a:solidFill>
              </a:rPr>
              <a:t>In-Network and external partner referrals are hindered by siloed systems and manual paperwork increasing leakage, impacting continuity of care and reducing process efficiency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C00C62-4E29-829E-3F2B-DF63BA4B0CBE}"/>
              </a:ext>
            </a:extLst>
          </p:cNvPr>
          <p:cNvSpPr/>
          <p:nvPr/>
        </p:nvSpPr>
        <p:spPr>
          <a:xfrm>
            <a:off x="28281" y="1764164"/>
            <a:ext cx="2193299" cy="2444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Problem Statement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5E8358-B35E-D784-5E55-58134465300E}"/>
              </a:ext>
            </a:extLst>
          </p:cNvPr>
          <p:cNvSpPr/>
          <p:nvPr/>
        </p:nvSpPr>
        <p:spPr>
          <a:xfrm>
            <a:off x="5176649" y="1801642"/>
            <a:ext cx="3935937" cy="244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Business Outcomes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97A697-3202-98AE-21B6-E77CE657286A}"/>
              </a:ext>
            </a:extLst>
          </p:cNvPr>
          <p:cNvCxnSpPr>
            <a:cxnSpLocks/>
          </p:cNvCxnSpPr>
          <p:nvPr/>
        </p:nvCxnSpPr>
        <p:spPr>
          <a:xfrm>
            <a:off x="5275154" y="2118511"/>
            <a:ext cx="38374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19ACD88-BFD4-91C6-87A7-68149F0CBAB9}"/>
              </a:ext>
            </a:extLst>
          </p:cNvPr>
          <p:cNvGrpSpPr/>
          <p:nvPr/>
        </p:nvGrpSpPr>
        <p:grpSpPr>
          <a:xfrm>
            <a:off x="4939581" y="2172675"/>
            <a:ext cx="4053590" cy="372336"/>
            <a:chOff x="6506070" y="2172674"/>
            <a:chExt cx="5298144" cy="372336"/>
          </a:xfrm>
        </p:grpSpPr>
        <p:sp>
          <p:nvSpPr>
            <p:cNvPr id="15" name="Title 2">
              <a:extLst>
                <a:ext uri="{FF2B5EF4-FFF2-40B4-BE49-F238E27FC236}">
                  <a16:creationId xmlns:a16="http://schemas.microsoft.com/office/drawing/2014/main" id="{AEA7D953-6D2C-559A-EF30-0530BAE014FF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2207918"/>
              <a:ext cx="4852658" cy="3370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Enhanced efficiencies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due to elimination of paperwork and manual referral process steps, and centralized tracking.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CA31136-8F8C-0613-3AFD-606328539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06070" y="2172674"/>
              <a:ext cx="401301" cy="337093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0C1398-D655-6292-7299-35C5239E788D}"/>
              </a:ext>
            </a:extLst>
          </p:cNvPr>
          <p:cNvGrpSpPr/>
          <p:nvPr/>
        </p:nvGrpSpPr>
        <p:grpSpPr>
          <a:xfrm>
            <a:off x="4939583" y="2823125"/>
            <a:ext cx="4032271" cy="354117"/>
            <a:chOff x="6533936" y="2823123"/>
            <a:chExt cx="5270278" cy="354117"/>
          </a:xfrm>
        </p:grpSpPr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70244AB6-ED69-0E9C-612C-53BEDFE3CD50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2840148"/>
              <a:ext cx="4852658" cy="3370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Reduced Leakage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due to in-network referrals.</a:t>
              </a: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41FFD30-C221-2B52-9A25-CEE8D902E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33936" y="2823123"/>
              <a:ext cx="333422" cy="323895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B588C9-8EE7-1765-1A5A-939BB18DF219}"/>
              </a:ext>
            </a:extLst>
          </p:cNvPr>
          <p:cNvGrpSpPr/>
          <p:nvPr/>
        </p:nvGrpSpPr>
        <p:grpSpPr>
          <a:xfrm>
            <a:off x="4939583" y="3280766"/>
            <a:ext cx="4032271" cy="392903"/>
            <a:chOff x="6533936" y="3280764"/>
            <a:chExt cx="5270278" cy="392902"/>
          </a:xfrm>
        </p:grpSpPr>
        <p:sp>
          <p:nvSpPr>
            <p:cNvPr id="18" name="Title 2">
              <a:extLst>
                <a:ext uri="{FF2B5EF4-FFF2-40B4-BE49-F238E27FC236}">
                  <a16:creationId xmlns:a16="http://schemas.microsoft.com/office/drawing/2014/main" id="{ED9EE9DC-7ADB-82B3-0215-AED90F0F152C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3336574"/>
              <a:ext cx="4852658" cy="3370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Enhanced continuum of care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and improved care plan adherence through closed referral loops and automated notifications.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A2476C64-CC4D-FCA5-C63B-3A6F220C2B6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33936" y="3280764"/>
              <a:ext cx="390580" cy="362001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1F1904E-F734-60B6-9B81-0EFCE83AC259}"/>
              </a:ext>
            </a:extLst>
          </p:cNvPr>
          <p:cNvGrpSpPr/>
          <p:nvPr/>
        </p:nvGrpSpPr>
        <p:grpSpPr>
          <a:xfrm>
            <a:off x="4939581" y="3968055"/>
            <a:ext cx="4053590" cy="497164"/>
            <a:chOff x="6506070" y="3968055"/>
            <a:chExt cx="5298144" cy="497164"/>
          </a:xfrm>
        </p:grpSpPr>
        <p:sp>
          <p:nvSpPr>
            <p:cNvPr id="19" name="Title 2">
              <a:extLst>
                <a:ext uri="{FF2B5EF4-FFF2-40B4-BE49-F238E27FC236}">
                  <a16:creationId xmlns:a16="http://schemas.microsoft.com/office/drawing/2014/main" id="{3EFDE8AD-B6BF-E06E-8F2D-BE8908AF89DE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3970318"/>
              <a:ext cx="4852658" cy="49490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Optimized network utilization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by leveraging centralized analytics to identify and address out-of-network referral causes, and filling recruitment gaps to drive in-network revenues.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C99292E1-0A5B-A11E-ABD9-9BA4DE30F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06070" y="3968055"/>
              <a:ext cx="371527" cy="419158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43FC8E6-CD60-2BE4-4318-F612F85D334B}"/>
              </a:ext>
            </a:extLst>
          </p:cNvPr>
          <p:cNvGrpSpPr/>
          <p:nvPr/>
        </p:nvGrpSpPr>
        <p:grpSpPr>
          <a:xfrm>
            <a:off x="4939584" y="4644279"/>
            <a:ext cx="4086098" cy="494900"/>
            <a:chOff x="6463581" y="4644278"/>
            <a:chExt cx="5340633" cy="494900"/>
          </a:xfrm>
        </p:grpSpPr>
        <p:sp>
          <p:nvSpPr>
            <p:cNvPr id="21" name="Title 2">
              <a:extLst>
                <a:ext uri="{FF2B5EF4-FFF2-40B4-BE49-F238E27FC236}">
                  <a16:creationId xmlns:a16="http://schemas.microsoft.com/office/drawing/2014/main" id="{670E23BE-BA64-0198-EF03-04413C6726C3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4644278"/>
              <a:ext cx="4852658" cy="4949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Enables Integrated Delivery Network (IDN) vision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through enhanced in-network coordination across facilities, imaging centers, labs, clinics and other affiliated entities.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65452DBA-10C6-6544-2D51-5143A60F0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63581" y="4710727"/>
              <a:ext cx="409632" cy="362001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3408865-C55E-BC9B-F62E-59DDD278AAFF}"/>
              </a:ext>
            </a:extLst>
          </p:cNvPr>
          <p:cNvGrpSpPr/>
          <p:nvPr/>
        </p:nvGrpSpPr>
        <p:grpSpPr>
          <a:xfrm>
            <a:off x="4939583" y="5278858"/>
            <a:ext cx="4053591" cy="414729"/>
            <a:chOff x="6506069" y="5278856"/>
            <a:chExt cx="5298145" cy="414729"/>
          </a:xfrm>
        </p:grpSpPr>
        <p:sp>
          <p:nvSpPr>
            <p:cNvPr id="22" name="Title 2">
              <a:extLst>
                <a:ext uri="{FF2B5EF4-FFF2-40B4-BE49-F238E27FC236}">
                  <a16:creationId xmlns:a16="http://schemas.microsoft.com/office/drawing/2014/main" id="{539555AC-3542-1046-DF58-41C93F188551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5290173"/>
              <a:ext cx="4852658" cy="3370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Increased revenue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through enhanced utilization of facilities across the network.</a:t>
              </a:r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03881D87-B713-6A52-B65A-0953A4C5097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506069" y="5278856"/>
              <a:ext cx="371528" cy="414729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D708006-8758-0429-B792-114FE50B67F2}"/>
              </a:ext>
            </a:extLst>
          </p:cNvPr>
          <p:cNvGrpSpPr/>
          <p:nvPr/>
        </p:nvGrpSpPr>
        <p:grpSpPr>
          <a:xfrm>
            <a:off x="4939583" y="5833819"/>
            <a:ext cx="4032271" cy="494901"/>
            <a:chOff x="6533936" y="5833817"/>
            <a:chExt cx="5270278" cy="494901"/>
          </a:xfrm>
        </p:grpSpPr>
        <p:sp>
          <p:nvSpPr>
            <p:cNvPr id="23" name="Title 2">
              <a:extLst>
                <a:ext uri="{FF2B5EF4-FFF2-40B4-BE49-F238E27FC236}">
                  <a16:creationId xmlns:a16="http://schemas.microsoft.com/office/drawing/2014/main" id="{2FBD74D6-4F3B-31D7-1740-38C94C858C0E}"/>
                </a:ext>
              </a:extLst>
            </p:cNvPr>
            <p:cNvSpPr txBox="1">
              <a:spLocks/>
            </p:cNvSpPr>
            <p:nvPr/>
          </p:nvSpPr>
          <p:spPr>
            <a:xfrm>
              <a:off x="6951556" y="5833817"/>
              <a:ext cx="4852658" cy="49490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r>
                <a:rPr lang="en-US" sz="1200" b="1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Axe the Fax </a:t>
              </a:r>
              <a:r>
                <a:rPr lang="en-US" sz="1200" i="0" dirty="0">
                  <a:solidFill>
                    <a:schemeClr val="tx1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by liberating clinical workflow processes to utilize innovation for better outcomes.</a:t>
              </a:r>
            </a:p>
          </p:txBody>
        </p:sp>
        <p:pic>
          <p:nvPicPr>
            <p:cNvPr id="44" name="Picture 43" descr="A black and white telephone&#10;&#10;AI-generated content may be incorrect.">
              <a:extLst>
                <a:ext uri="{FF2B5EF4-FFF2-40B4-BE49-F238E27FC236}">
                  <a16:creationId xmlns:a16="http://schemas.microsoft.com/office/drawing/2014/main" id="{E0B4E3EF-3A7E-4784-6063-0561C3859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tretch>
              <a:fillRect/>
            </a:stretch>
          </p:blipFill>
          <p:spPr>
            <a:xfrm>
              <a:off x="6533936" y="5911268"/>
              <a:ext cx="307322" cy="307322"/>
            </a:xfrm>
            <a:prstGeom prst="rect">
              <a:avLst/>
            </a:prstGeom>
          </p:spPr>
        </p:pic>
      </p:grpSp>
      <p:sp>
        <p:nvSpPr>
          <p:cNvPr id="46" name="Title 2">
            <a:extLst>
              <a:ext uri="{FF2B5EF4-FFF2-40B4-BE49-F238E27FC236}">
                <a16:creationId xmlns:a16="http://schemas.microsoft.com/office/drawing/2014/main" id="{D8D79316-E15F-B2A7-3C29-E209F5021A67}"/>
              </a:ext>
            </a:extLst>
          </p:cNvPr>
          <p:cNvSpPr txBox="1">
            <a:spLocks/>
          </p:cNvSpPr>
          <p:nvPr/>
        </p:nvSpPr>
        <p:spPr>
          <a:xfrm>
            <a:off x="4454156" y="1136708"/>
            <a:ext cx="4689844" cy="6354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vert="horz" wrap="square" lIns="0" tIns="0" rIns="0" bIns="0" rtlCol="0" anchor="ctr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600" b="0" i="1" kern="1200" spc="0" baseline="0">
                <a:solidFill>
                  <a:srgbClr val="1E22AA"/>
                </a:solidFill>
                <a:latin typeface="Prometo Medium" panose="020B0704030203060203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600" i="0" dirty="0">
                <a:solidFill>
                  <a:schemeClr val="tx1"/>
                </a:solidFill>
              </a:rPr>
              <a:t>Opportunity Size at </a:t>
            </a:r>
            <a:r>
              <a:rPr lang="en-US" sz="1600" i="0" dirty="0" err="1">
                <a:solidFill>
                  <a:schemeClr val="tx1"/>
                </a:solidFill>
              </a:rPr>
              <a:t>CommonSpirit</a:t>
            </a:r>
            <a:r>
              <a:rPr lang="en-US" sz="1600" i="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i="0" dirty="0">
                <a:solidFill>
                  <a:schemeClr val="tx1"/>
                </a:solidFill>
              </a:rPr>
              <a:t>$4B Global referral mgmt. market size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0874382-F5E1-727F-1C09-61F139AD2EE8}"/>
              </a:ext>
            </a:extLst>
          </p:cNvPr>
          <p:cNvGrpSpPr/>
          <p:nvPr/>
        </p:nvGrpSpPr>
        <p:grpSpPr>
          <a:xfrm>
            <a:off x="1" y="2955101"/>
            <a:ext cx="4852657" cy="956428"/>
            <a:chOff x="500107" y="2641366"/>
            <a:chExt cx="5595892" cy="956428"/>
          </a:xfrm>
        </p:grpSpPr>
        <p:sp>
          <p:nvSpPr>
            <p:cNvPr id="47" name="Title 2">
              <a:extLst>
                <a:ext uri="{FF2B5EF4-FFF2-40B4-BE49-F238E27FC236}">
                  <a16:creationId xmlns:a16="http://schemas.microsoft.com/office/drawing/2014/main" id="{2399EAF2-954D-45B2-D392-8775060722DF}"/>
                </a:ext>
              </a:extLst>
            </p:cNvPr>
            <p:cNvSpPr txBox="1">
              <a:spLocks/>
            </p:cNvSpPr>
            <p:nvPr/>
          </p:nvSpPr>
          <p:spPr>
            <a:xfrm>
              <a:off x="3230048" y="3032597"/>
              <a:ext cx="2691420" cy="565197"/>
            </a:xfrm>
            <a:prstGeom prst="rect">
              <a:avLst/>
            </a:prstGeom>
            <a:ln>
              <a:noFill/>
            </a:ln>
            <a:effectLst/>
          </p:spPr>
          <p:txBody>
            <a:bodyPr vert="horz" wrap="square" lIns="0" tIns="0" rIns="0" bIns="0" rtlCol="0" anchor="ctr" anchorCtr="0">
              <a:noAutofit/>
            </a:bodyPr>
            <a:lstStyle>
              <a:lvl1pPr algn="l" defTabSz="914318" rtl="0" eaLnBrk="1" latinLnBrk="0" hangingPunct="1">
                <a:lnSpc>
                  <a:spcPct val="75000"/>
                </a:lnSpc>
                <a:spcBef>
                  <a:spcPct val="0"/>
                </a:spcBef>
                <a:buNone/>
                <a:defRPr sz="3600" b="0" i="1" kern="1200" spc="0" baseline="0">
                  <a:solidFill>
                    <a:srgbClr val="1E22AA"/>
                  </a:solidFill>
                  <a:latin typeface="Prometo Medium" panose="020B0704030203060203" pitchFamily="34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200" i="0" dirty="0">
                  <a:solidFill>
                    <a:schemeClr val="tx1"/>
                  </a:solidFill>
                </a:rPr>
                <a:t>Referral management is planned to be a centralized solution integrated with EMR that streamlines referral process.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356E6E3-47FE-5DFE-349B-BA14FAD4B7DF}"/>
                </a:ext>
              </a:extLst>
            </p:cNvPr>
            <p:cNvSpPr/>
            <p:nvPr/>
          </p:nvSpPr>
          <p:spPr>
            <a:xfrm>
              <a:off x="500107" y="2641366"/>
              <a:ext cx="5595892" cy="24444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Solution Overview</a:t>
              </a:r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3C0C8ACD-B388-C359-634E-1D601AFA42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93832"/>
            <a:ext cx="2333951" cy="3006365"/>
          </a:xfrm>
          <a:prstGeom prst="rect">
            <a:avLst/>
          </a:prstGeom>
        </p:spPr>
      </p:pic>
      <p:sp>
        <p:nvSpPr>
          <p:cNvPr id="52" name="Title 2">
            <a:extLst>
              <a:ext uri="{FF2B5EF4-FFF2-40B4-BE49-F238E27FC236}">
                <a16:creationId xmlns:a16="http://schemas.microsoft.com/office/drawing/2014/main" id="{2F889A02-0FB1-E0F0-ED53-EA82AFD6E1BC}"/>
              </a:ext>
            </a:extLst>
          </p:cNvPr>
          <p:cNvSpPr txBox="1">
            <a:spLocks/>
          </p:cNvSpPr>
          <p:nvPr/>
        </p:nvSpPr>
        <p:spPr>
          <a:xfrm>
            <a:off x="2367357" y="3929468"/>
            <a:ext cx="2485301" cy="2402512"/>
          </a:xfrm>
          <a:prstGeom prst="rect">
            <a:avLst/>
          </a:prstGeom>
          <a:ln>
            <a:noFill/>
          </a:ln>
          <a:effectLst/>
        </p:spPr>
        <p:txBody>
          <a:bodyPr vert="horz" wrap="square" lIns="0" tIns="0" rIns="0" bIns="0" rtlCol="0" anchor="ctr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3600" b="0" i="1" kern="1200" spc="0" baseline="0">
                <a:solidFill>
                  <a:srgbClr val="1E22AA"/>
                </a:solidFill>
                <a:latin typeface="Prometo Medium" panose="020B0704030203060203" pitchFamily="34" charset="0"/>
                <a:ea typeface="+mj-ea"/>
                <a:cs typeface="+mj-cs"/>
              </a:defRPr>
            </a:lvl1pPr>
          </a:lstStyle>
          <a:p>
            <a:r>
              <a:rPr lang="en-US" sz="1200" b="1" i="0" dirty="0">
                <a:solidFill>
                  <a:schemeClr val="tx1"/>
                </a:solidFill>
              </a:rPr>
              <a:t>Product Feature Highlights</a:t>
            </a:r>
          </a:p>
          <a:p>
            <a:endParaRPr lang="en-US" sz="1200" b="1" i="0" dirty="0">
              <a:solidFill>
                <a:schemeClr val="tx1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Closed loop referrals workflows for internal and external providers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Scheduling system integrations and automated alerts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Centralized referral dashboard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EMR integration for streamlined medical records management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200" i="0" dirty="0">
              <a:solidFill>
                <a:schemeClr val="tx1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chemeClr val="tx1"/>
                </a:solidFill>
              </a:rPr>
              <a:t>Low code Platform Product solution for rapid development and workflow automation.</a:t>
            </a:r>
          </a:p>
          <a:p>
            <a:endParaRPr lang="en-US" sz="1200" b="1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A poster of a referral management platform">
            <a:extLst>
              <a:ext uri="{FF2B5EF4-FFF2-40B4-BE49-F238E27FC236}">
                <a16:creationId xmlns:a16="http://schemas.microsoft.com/office/drawing/2014/main" id="{539A3D07-7533-0B1A-947A-AF7F1A0AF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67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248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Century Gothic</vt:lpstr>
      <vt:lpstr>Nirmala UI</vt:lpstr>
      <vt:lpstr>Prometo Medium</vt:lpstr>
      <vt:lpstr>Office Theme</vt:lpstr>
      <vt:lpstr>Referral Management - Abstract</vt:lpstr>
      <vt:lpstr>Business  Context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Referral Management - Abstract</dc:title>
  <dc:creator>Anil Levi</dc:creator>
  <cp:lastModifiedBy>Boyd, Heather L</cp:lastModifiedBy>
  <cp:revision>15</cp:revision>
  <cp:lastPrinted>2025-04-09T22:21:21Z</cp:lastPrinted>
  <dcterms:created xsi:type="dcterms:W3CDTF">2025-04-08T18:24:06Z</dcterms:created>
  <dcterms:modified xsi:type="dcterms:W3CDTF">2025-04-10T21:53:12Z</dcterms:modified>
</cp:coreProperties>
</file>