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27432000" cy="16459200"/>
  <p:notesSz cx="6858000" cy="9144000"/>
  <p:defaultTextStyle>
    <a:defPPr>
      <a:defRPr lang="en-US"/>
    </a:defPPr>
    <a:lvl1pPr algn="l" defTabSz="1252538" rtl="0" eaLnBrk="0" fontAlgn="base" hangingPunct="0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252538" indent="-795338" algn="l" defTabSz="1252538" rtl="0" eaLnBrk="0" fontAlgn="base" hangingPunct="0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2506663" indent="-1592263" algn="l" defTabSz="1252538" rtl="0" eaLnBrk="0" fontAlgn="base" hangingPunct="0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3760788" indent="-2389188" algn="l" defTabSz="1252538" rtl="0" eaLnBrk="0" fontAlgn="base" hangingPunct="0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5014913" indent="-3186113" algn="l" defTabSz="1252538" rtl="0" eaLnBrk="0" fontAlgn="base" hangingPunct="0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184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01F5D1-40D3-37D5-66EE-58E6FC10CCEF}" v="128" dt="2025-04-09T17:16:30.887"/>
    <p1510:client id="{3EE9BCE0-C07A-0FE7-B893-A0AF3E44D3F6}" v="369" dt="2025-04-09T17:50:44.156"/>
    <p1510:client id="{A5948C77-FFD8-C3FF-92D0-02B6903B1A73}" v="5" dt="2025-04-09T22:34:17.653"/>
    <p1510:client id="{AA56A51F-0B93-9DCE-8F0F-772372B38C4C}" v="236" dt="2025-04-08T14:10:54.4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924" y="72"/>
      </p:cViewPr>
      <p:guideLst>
        <p:guide orient="horz" pos="5184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113021"/>
            <a:ext cx="23317200" cy="35280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9326880"/>
            <a:ext cx="19202400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77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032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BA0B8-7504-DD75-707D-1BBBF8E4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347CE-675D-4EED-8658-4CAE97980663}" type="datetime1">
              <a:rPr lang="en-US" altLang="en-US"/>
              <a:pPr>
                <a:defRPr/>
              </a:pPr>
              <a:t>4/10/2025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6D14F-7616-7B40-3826-A07B48A99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1EFD9-10B1-399B-F459-EF506F9D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46F7B-08CF-4BEA-AE57-A92B3F3BC4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00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9A63F-8BE1-981B-ADCD-23D93F34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1D8E-81A1-4A44-9BB2-52951DEC98E9}" type="datetime1">
              <a:rPr lang="en-US" altLang="en-US"/>
              <a:pPr>
                <a:defRPr/>
              </a:pPr>
              <a:t>4/10/2025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5BDF5-603D-E927-3A71-CA2DF27CC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64493-1720-B3DC-F165-D3E0B0AFB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59FA3-30B9-43CA-AA96-3B82A574B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29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1581151"/>
            <a:ext cx="18516600" cy="337070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1581151"/>
            <a:ext cx="55092600" cy="337070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7C7FD-8236-3BB2-75B0-974FE867B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88A98-6BEE-4351-8A4A-15A0B4981743}" type="datetime1">
              <a:rPr lang="en-US" altLang="en-US"/>
              <a:pPr>
                <a:defRPr/>
              </a:pPr>
              <a:t>4/10/2025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DACF-1165-A8F2-0B31-E17AD26F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9E611-3E95-8EE9-7E67-656C15AD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C21E-7FF7-492F-97CA-F5AFA0F702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96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F8849-BB92-AB73-DF9C-0E856A1E4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384C7-FDAE-424F-A512-5663EE3B53BE}" type="datetime1">
              <a:rPr lang="en-US" altLang="en-US"/>
              <a:pPr>
                <a:defRPr/>
              </a:pPr>
              <a:t>4/10/2025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BEF7D-117D-41CC-7199-F0598B2D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03783-DC7B-46BA-2B57-F39E8B12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58A95-B6C7-4BED-80FE-6ADE320092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3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10576561"/>
            <a:ext cx="23317200" cy="3268980"/>
          </a:xfrm>
        </p:spPr>
        <p:txBody>
          <a:bodyPr anchor="t"/>
          <a:lstStyle>
            <a:lvl1pPr algn="l">
              <a:defRPr sz="11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6976112"/>
            <a:ext cx="23317200" cy="3600449"/>
          </a:xfrm>
        </p:spPr>
        <p:txBody>
          <a:bodyPr anchor="b"/>
          <a:lstStyle>
            <a:lvl1pPr marL="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1pPr>
            <a:lvl2pPr marL="1254008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508016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3pPr>
            <a:lvl4pPr marL="376202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5016033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627004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7524049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87780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1003206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FB431-B856-FA2C-8E89-414FC3822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317E-B36C-41DB-97ED-A2E36C932AD1}" type="datetime1">
              <a:rPr lang="en-US" altLang="en-US"/>
              <a:pPr>
                <a:defRPr/>
              </a:pPr>
              <a:t>4/10/2025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3CB48-7AE1-7BAC-846E-9526EE66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6363-F35A-46C0-5736-4871D5D0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D3929-A9AE-43DF-8338-EBB36561F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43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9216391"/>
            <a:ext cx="36804600" cy="26071829"/>
          </a:xfrm>
        </p:spPr>
        <p:txBody>
          <a:bodyPr/>
          <a:lstStyle>
            <a:lvl1pPr>
              <a:defRPr sz="7700"/>
            </a:lvl1pPr>
            <a:lvl2pPr>
              <a:defRPr sz="6600"/>
            </a:lvl2pPr>
            <a:lvl3pPr>
              <a:defRPr sz="55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9216391"/>
            <a:ext cx="36804600" cy="26071829"/>
          </a:xfrm>
        </p:spPr>
        <p:txBody>
          <a:bodyPr/>
          <a:lstStyle>
            <a:lvl1pPr>
              <a:defRPr sz="7700"/>
            </a:lvl1pPr>
            <a:lvl2pPr>
              <a:defRPr sz="6600"/>
            </a:lvl2pPr>
            <a:lvl3pPr>
              <a:defRPr sz="55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CB8B2B-1071-FD52-8C41-E64454C8C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723C-1B7E-4827-9512-492554BBC8E1}" type="datetime1">
              <a:rPr lang="en-US" altLang="en-US"/>
              <a:pPr>
                <a:defRPr/>
              </a:pPr>
              <a:t>4/10/2025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A0B878-D03A-3A66-6E60-E6D43E96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5D47C2-44D1-A831-6E26-1E5ED899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61E12-C277-4251-9F04-A1EBD0D052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8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9131"/>
            <a:ext cx="2468880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84271"/>
            <a:ext cx="12120564" cy="1535429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54008" indent="0">
              <a:buNone/>
              <a:defRPr sz="5500" b="1"/>
            </a:lvl2pPr>
            <a:lvl3pPr marL="2508016" indent="0">
              <a:buNone/>
              <a:defRPr sz="4900" b="1"/>
            </a:lvl3pPr>
            <a:lvl4pPr marL="3762024" indent="0">
              <a:buNone/>
              <a:defRPr sz="4400" b="1"/>
            </a:lvl4pPr>
            <a:lvl5pPr marL="5016033" indent="0">
              <a:buNone/>
              <a:defRPr sz="4400" b="1"/>
            </a:lvl5pPr>
            <a:lvl6pPr marL="6270041" indent="0">
              <a:buNone/>
              <a:defRPr sz="4400" b="1"/>
            </a:lvl6pPr>
            <a:lvl7pPr marL="7524049" indent="0">
              <a:buNone/>
              <a:defRPr sz="4400" b="1"/>
            </a:lvl7pPr>
            <a:lvl8pPr marL="8778057" indent="0">
              <a:buNone/>
              <a:defRPr sz="4400" b="1"/>
            </a:lvl8pPr>
            <a:lvl9pPr marL="10032065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5219700"/>
            <a:ext cx="12120564" cy="9483091"/>
          </a:xfr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49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3684271"/>
            <a:ext cx="12125325" cy="1535429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54008" indent="0">
              <a:buNone/>
              <a:defRPr sz="5500" b="1"/>
            </a:lvl2pPr>
            <a:lvl3pPr marL="2508016" indent="0">
              <a:buNone/>
              <a:defRPr sz="4900" b="1"/>
            </a:lvl3pPr>
            <a:lvl4pPr marL="3762024" indent="0">
              <a:buNone/>
              <a:defRPr sz="4400" b="1"/>
            </a:lvl4pPr>
            <a:lvl5pPr marL="5016033" indent="0">
              <a:buNone/>
              <a:defRPr sz="4400" b="1"/>
            </a:lvl5pPr>
            <a:lvl6pPr marL="6270041" indent="0">
              <a:buNone/>
              <a:defRPr sz="4400" b="1"/>
            </a:lvl6pPr>
            <a:lvl7pPr marL="7524049" indent="0">
              <a:buNone/>
              <a:defRPr sz="4400" b="1"/>
            </a:lvl7pPr>
            <a:lvl8pPr marL="8778057" indent="0">
              <a:buNone/>
              <a:defRPr sz="4400" b="1"/>
            </a:lvl8pPr>
            <a:lvl9pPr marL="10032065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5219700"/>
            <a:ext cx="12125325" cy="9483091"/>
          </a:xfr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49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50FAD4-156D-DB50-971F-3AA0557AB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EDAFA-2658-4E9E-96E1-779A0EE92022}" type="datetime1">
              <a:rPr lang="en-US" altLang="en-US"/>
              <a:pPr>
                <a:defRPr/>
              </a:pPr>
              <a:t>4/10/2025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6890D38-EE91-067F-2CB1-AE41A2B9D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866871-F641-C61D-B9D0-A4A4E39C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AB30-1794-4312-838B-7079ED773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73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80B851-496B-AD3D-ED6A-4C370D9B8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877B2-00B9-4D1D-BD51-EA012FC7B339}" type="datetime1">
              <a:rPr lang="en-US" altLang="en-US"/>
              <a:pPr>
                <a:defRPr/>
              </a:pPr>
              <a:t>4/10/2025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15C738-62DF-C2C2-E06A-DCAA7756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24616F-1FEC-98A4-90F2-575D69140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1DC84-04B9-4CAA-B59C-9ABC7DC1C0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58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E294D9-3363-DD03-75D7-F68D9C07D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64079-4F0B-49C7-9C43-486BAD185D22}" type="datetime1">
              <a:rPr lang="en-US" altLang="en-US"/>
              <a:pPr>
                <a:defRPr/>
              </a:pPr>
              <a:t>4/10/2025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D3263FE-D1E5-DCB8-442F-641C9432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5A6854-230F-C4A3-EA6F-C77F13AC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EC444-8E67-4A20-A505-A6E0E7BC26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15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655320"/>
            <a:ext cx="9024939" cy="2788920"/>
          </a:xfrm>
        </p:spPr>
        <p:txBody>
          <a:bodyPr anchor="b"/>
          <a:lstStyle>
            <a:lvl1pPr algn="l">
              <a:defRPr sz="5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655321"/>
            <a:ext cx="15335250" cy="14047471"/>
          </a:xfrm>
        </p:spPr>
        <p:txBody>
          <a:bodyPr/>
          <a:lstStyle>
            <a:lvl1pPr>
              <a:defRPr sz="8800"/>
            </a:lvl1pPr>
            <a:lvl2pPr>
              <a:defRPr sz="7700"/>
            </a:lvl2pPr>
            <a:lvl3pPr>
              <a:defRPr sz="66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3444241"/>
            <a:ext cx="9024939" cy="11258551"/>
          </a:xfrm>
        </p:spPr>
        <p:txBody>
          <a:bodyPr/>
          <a:lstStyle>
            <a:lvl1pPr marL="0" indent="0">
              <a:buNone/>
              <a:defRPr sz="3800"/>
            </a:lvl1pPr>
            <a:lvl2pPr marL="1254008" indent="0">
              <a:buNone/>
              <a:defRPr sz="3300"/>
            </a:lvl2pPr>
            <a:lvl3pPr marL="2508016" indent="0">
              <a:buNone/>
              <a:defRPr sz="2700"/>
            </a:lvl3pPr>
            <a:lvl4pPr marL="3762024" indent="0">
              <a:buNone/>
              <a:defRPr sz="2500"/>
            </a:lvl4pPr>
            <a:lvl5pPr marL="5016033" indent="0">
              <a:buNone/>
              <a:defRPr sz="2500"/>
            </a:lvl5pPr>
            <a:lvl6pPr marL="6270041" indent="0">
              <a:buNone/>
              <a:defRPr sz="2500"/>
            </a:lvl6pPr>
            <a:lvl7pPr marL="7524049" indent="0">
              <a:buNone/>
              <a:defRPr sz="2500"/>
            </a:lvl7pPr>
            <a:lvl8pPr marL="8778057" indent="0">
              <a:buNone/>
              <a:defRPr sz="2500"/>
            </a:lvl8pPr>
            <a:lvl9pPr marL="10032065" indent="0">
              <a:buNone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3400EC-BD9A-2BD2-3801-F3758AB9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843E-8A0F-47B0-B90F-95485B5867B9}" type="datetime1">
              <a:rPr lang="en-US" altLang="en-US"/>
              <a:pPr>
                <a:defRPr/>
              </a:pPr>
              <a:t>4/10/2025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3C3345-D069-6CA1-13D3-589773C4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D8F9D3-3CAB-D602-F25B-FB0EA0F1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6CA27-FAE7-4C28-9F0B-A8F3605F05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83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11521440"/>
            <a:ext cx="16459200" cy="1360171"/>
          </a:xfrm>
        </p:spPr>
        <p:txBody>
          <a:bodyPr anchor="b"/>
          <a:lstStyle>
            <a:lvl1pPr algn="l">
              <a:defRPr sz="5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1470660"/>
            <a:ext cx="16459200" cy="9875520"/>
          </a:xfrm>
        </p:spPr>
        <p:txBody>
          <a:bodyPr rtlCol="0">
            <a:normAutofit/>
          </a:bodyPr>
          <a:lstStyle>
            <a:lvl1pPr marL="0" indent="0">
              <a:buNone/>
              <a:defRPr sz="8800"/>
            </a:lvl1pPr>
            <a:lvl2pPr marL="1254008" indent="0">
              <a:buNone/>
              <a:defRPr sz="7700"/>
            </a:lvl2pPr>
            <a:lvl3pPr marL="2508016" indent="0">
              <a:buNone/>
              <a:defRPr sz="6600"/>
            </a:lvl3pPr>
            <a:lvl4pPr marL="3762024" indent="0">
              <a:buNone/>
              <a:defRPr sz="5500"/>
            </a:lvl4pPr>
            <a:lvl5pPr marL="5016033" indent="0">
              <a:buNone/>
              <a:defRPr sz="5500"/>
            </a:lvl5pPr>
            <a:lvl6pPr marL="6270041" indent="0">
              <a:buNone/>
              <a:defRPr sz="5500"/>
            </a:lvl6pPr>
            <a:lvl7pPr marL="7524049" indent="0">
              <a:buNone/>
              <a:defRPr sz="5500"/>
            </a:lvl7pPr>
            <a:lvl8pPr marL="8778057" indent="0">
              <a:buNone/>
              <a:defRPr sz="5500"/>
            </a:lvl8pPr>
            <a:lvl9pPr marL="10032065" indent="0">
              <a:buNone/>
              <a:defRPr sz="5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12881611"/>
            <a:ext cx="16459200" cy="1931669"/>
          </a:xfrm>
        </p:spPr>
        <p:txBody>
          <a:bodyPr/>
          <a:lstStyle>
            <a:lvl1pPr marL="0" indent="0">
              <a:buNone/>
              <a:defRPr sz="3800"/>
            </a:lvl1pPr>
            <a:lvl2pPr marL="1254008" indent="0">
              <a:buNone/>
              <a:defRPr sz="3300"/>
            </a:lvl2pPr>
            <a:lvl3pPr marL="2508016" indent="0">
              <a:buNone/>
              <a:defRPr sz="2700"/>
            </a:lvl3pPr>
            <a:lvl4pPr marL="3762024" indent="0">
              <a:buNone/>
              <a:defRPr sz="2500"/>
            </a:lvl4pPr>
            <a:lvl5pPr marL="5016033" indent="0">
              <a:buNone/>
              <a:defRPr sz="2500"/>
            </a:lvl5pPr>
            <a:lvl6pPr marL="6270041" indent="0">
              <a:buNone/>
              <a:defRPr sz="2500"/>
            </a:lvl6pPr>
            <a:lvl7pPr marL="7524049" indent="0">
              <a:buNone/>
              <a:defRPr sz="2500"/>
            </a:lvl7pPr>
            <a:lvl8pPr marL="8778057" indent="0">
              <a:buNone/>
              <a:defRPr sz="2500"/>
            </a:lvl8pPr>
            <a:lvl9pPr marL="10032065" indent="0">
              <a:buNone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4CEEB7-6E35-4C8F-AFD9-EC5D49941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A0933-97CE-482B-BE2A-5FAE036BAFB5}" type="datetime1">
              <a:rPr lang="en-US" altLang="en-US"/>
              <a:pPr>
                <a:defRPr/>
              </a:pPr>
              <a:t>4/10/2025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268FE5-51D9-0C68-E05D-8A0FB7D2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4DE150-D495-5070-B3AB-4F6A551B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A708B-6E4A-436C-9094-A5766752D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83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2F4F68-C42C-2EF4-20A0-031D0668AA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71600" y="658813"/>
            <a:ext cx="2468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7481CF5-48E9-9B8D-DEE2-A663DCD99E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371600" y="3840163"/>
            <a:ext cx="24688800" cy="1086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0DE2B-DBBE-5050-3F7F-9A0AF88C6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0" y="15255875"/>
            <a:ext cx="6400800" cy="876300"/>
          </a:xfrm>
          <a:prstGeom prst="rect">
            <a:avLst/>
          </a:prstGeom>
        </p:spPr>
        <p:txBody>
          <a:bodyPr vert="horz" wrap="square" lIns="250802" tIns="125401" rIns="250802" bIns="125401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3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ECC1C5-FED9-4811-BE15-903CB17A838F}" type="datetime1">
              <a:rPr lang="en-US" altLang="en-US"/>
              <a:pPr>
                <a:defRPr/>
              </a:pPr>
              <a:t>4/10/2025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FBF6E-C161-5D41-0261-0B7984549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72600" y="15255875"/>
            <a:ext cx="8686800" cy="876300"/>
          </a:xfrm>
          <a:prstGeom prst="rect">
            <a:avLst/>
          </a:prstGeom>
        </p:spPr>
        <p:txBody>
          <a:bodyPr vert="horz" lIns="250802" tIns="125401" rIns="250802" bIns="125401" rtlCol="0" anchor="ctr"/>
          <a:lstStyle>
            <a:lvl1pPr algn="ctr" defTabSz="1254008" eaLnBrk="1" fontAlgn="auto" hangingPunct="1">
              <a:spcBef>
                <a:spcPts val="0"/>
              </a:spcBef>
              <a:spcAft>
                <a:spcPts val="0"/>
              </a:spcAft>
              <a:defRPr sz="33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936B6-ECC1-8540-C06D-883BCCCB4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659600" y="15255875"/>
            <a:ext cx="6400800" cy="876300"/>
          </a:xfrm>
          <a:prstGeom prst="rect">
            <a:avLst/>
          </a:prstGeom>
        </p:spPr>
        <p:txBody>
          <a:bodyPr vert="horz" wrap="square" lIns="250802" tIns="125401" rIns="250802" bIns="12540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300">
                <a:solidFill>
                  <a:srgbClr val="898989"/>
                </a:solidFill>
              </a:defRPr>
            </a:lvl1pPr>
          </a:lstStyle>
          <a:p>
            <a:fld id="{AC9E04FC-29F9-4CCD-8387-598DAF3F62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2538" rtl="0" eaLnBrk="0" fontAlgn="base" hangingPunct="0">
        <a:spcBef>
          <a:spcPct val="0"/>
        </a:spcBef>
        <a:spcAft>
          <a:spcPct val="0"/>
        </a:spcAft>
        <a:defRPr sz="12100" kern="1200">
          <a:solidFill>
            <a:schemeClr val="tx1"/>
          </a:solidFill>
          <a:latin typeface="Arial"/>
          <a:ea typeface="ＭＳ Ｐゴシック" charset="-128"/>
          <a:cs typeface="+mj-cs"/>
        </a:defRPr>
      </a:lvl1pPr>
      <a:lvl2pPr algn="ctr" defTabSz="1252538" rtl="0" eaLnBrk="0" fontAlgn="base" hangingPunct="0">
        <a:spcBef>
          <a:spcPct val="0"/>
        </a:spcBef>
        <a:spcAft>
          <a:spcPct val="0"/>
        </a:spcAft>
        <a:defRPr sz="12100">
          <a:solidFill>
            <a:schemeClr val="tx1"/>
          </a:solidFill>
          <a:latin typeface="Arial" charset="0"/>
          <a:ea typeface="ＭＳ Ｐゴシック" charset="-128"/>
        </a:defRPr>
      </a:lvl2pPr>
      <a:lvl3pPr algn="ctr" defTabSz="1252538" rtl="0" eaLnBrk="0" fontAlgn="base" hangingPunct="0">
        <a:spcBef>
          <a:spcPct val="0"/>
        </a:spcBef>
        <a:spcAft>
          <a:spcPct val="0"/>
        </a:spcAft>
        <a:defRPr sz="12100">
          <a:solidFill>
            <a:schemeClr val="tx1"/>
          </a:solidFill>
          <a:latin typeface="Arial" charset="0"/>
          <a:ea typeface="ＭＳ Ｐゴシック" charset="-128"/>
        </a:defRPr>
      </a:lvl3pPr>
      <a:lvl4pPr algn="ctr" defTabSz="1252538" rtl="0" eaLnBrk="0" fontAlgn="base" hangingPunct="0">
        <a:spcBef>
          <a:spcPct val="0"/>
        </a:spcBef>
        <a:spcAft>
          <a:spcPct val="0"/>
        </a:spcAft>
        <a:defRPr sz="12100">
          <a:solidFill>
            <a:schemeClr val="tx1"/>
          </a:solidFill>
          <a:latin typeface="Arial" charset="0"/>
          <a:ea typeface="ＭＳ Ｐゴシック" charset="-128"/>
        </a:defRPr>
      </a:lvl4pPr>
      <a:lvl5pPr algn="ctr" defTabSz="1252538" rtl="0" eaLnBrk="0" fontAlgn="base" hangingPunct="0">
        <a:spcBef>
          <a:spcPct val="0"/>
        </a:spcBef>
        <a:spcAft>
          <a:spcPct val="0"/>
        </a:spcAft>
        <a:defRPr sz="121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defTabSz="1252538" rtl="0" fontAlgn="base">
        <a:spcBef>
          <a:spcPct val="0"/>
        </a:spcBef>
        <a:spcAft>
          <a:spcPct val="0"/>
        </a:spcAft>
        <a:defRPr sz="12100">
          <a:solidFill>
            <a:schemeClr val="tx1"/>
          </a:solidFill>
          <a:latin typeface="Arial" charset="0"/>
        </a:defRPr>
      </a:lvl6pPr>
      <a:lvl7pPr marL="914400" algn="ctr" defTabSz="1252538" rtl="0" fontAlgn="base">
        <a:spcBef>
          <a:spcPct val="0"/>
        </a:spcBef>
        <a:spcAft>
          <a:spcPct val="0"/>
        </a:spcAft>
        <a:defRPr sz="12100">
          <a:solidFill>
            <a:schemeClr val="tx1"/>
          </a:solidFill>
          <a:latin typeface="Arial" charset="0"/>
        </a:defRPr>
      </a:lvl7pPr>
      <a:lvl8pPr marL="1371600" algn="ctr" defTabSz="1252538" rtl="0" fontAlgn="base">
        <a:spcBef>
          <a:spcPct val="0"/>
        </a:spcBef>
        <a:spcAft>
          <a:spcPct val="0"/>
        </a:spcAft>
        <a:defRPr sz="12100">
          <a:solidFill>
            <a:schemeClr val="tx1"/>
          </a:solidFill>
          <a:latin typeface="Arial" charset="0"/>
        </a:defRPr>
      </a:lvl8pPr>
      <a:lvl9pPr marL="1828800" algn="ctr" defTabSz="1252538" rtl="0" fontAlgn="base">
        <a:spcBef>
          <a:spcPct val="0"/>
        </a:spcBef>
        <a:spcAft>
          <a:spcPct val="0"/>
        </a:spcAft>
        <a:defRPr sz="12100">
          <a:solidFill>
            <a:schemeClr val="tx1"/>
          </a:solidFill>
          <a:latin typeface="Arial" charset="0"/>
        </a:defRPr>
      </a:lvl9pPr>
    </p:titleStyle>
    <p:bodyStyle>
      <a:lvl1pPr marL="939800" indent="-939800" algn="l" defTabSz="12525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Arial"/>
          <a:ea typeface="ＭＳ Ｐゴシック" charset="-128"/>
          <a:cs typeface="+mn-cs"/>
        </a:defRPr>
      </a:lvl1pPr>
      <a:lvl2pPr marL="2036763" indent="-782638" algn="l" defTabSz="12525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7700" kern="1200">
          <a:solidFill>
            <a:schemeClr val="tx1"/>
          </a:solidFill>
          <a:latin typeface="Arial"/>
          <a:ea typeface="ＭＳ Ｐゴシック" charset="-128"/>
          <a:cs typeface="+mn-cs"/>
        </a:defRPr>
      </a:lvl2pPr>
      <a:lvl3pPr marL="3133725" indent="-625475" algn="l" defTabSz="12525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Arial"/>
          <a:ea typeface="ＭＳ Ｐゴシック" charset="-128"/>
          <a:cs typeface="+mn-cs"/>
        </a:defRPr>
      </a:lvl3pPr>
      <a:lvl4pPr marL="4387850" indent="-625475" algn="l" defTabSz="12525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500" kern="1200">
          <a:solidFill>
            <a:schemeClr val="tx1"/>
          </a:solidFill>
          <a:latin typeface="Arial"/>
          <a:ea typeface="ＭＳ Ｐゴシック" charset="-128"/>
          <a:cs typeface="+mn-cs"/>
        </a:defRPr>
      </a:lvl4pPr>
      <a:lvl5pPr marL="5641975" indent="-625475" algn="l" defTabSz="12525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5500" kern="1200">
          <a:solidFill>
            <a:schemeClr val="tx1"/>
          </a:solidFill>
          <a:latin typeface="Arial"/>
          <a:ea typeface="ＭＳ Ｐゴシック" charset="-128"/>
          <a:cs typeface="+mn-cs"/>
        </a:defRPr>
      </a:lvl5pPr>
      <a:lvl6pPr marL="6897045" indent="-627004" algn="l" defTabSz="1254008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1053" indent="-627004" algn="l" defTabSz="1254008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5061" indent="-627004" algn="l" defTabSz="1254008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9069" indent="-627004" algn="l" defTabSz="1254008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4008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8016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2024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6033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70041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4049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8057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2065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63">
            <a:extLst>
              <a:ext uri="{FF2B5EF4-FFF2-40B4-BE49-F238E27FC236}">
                <a16:creationId xmlns:a16="http://schemas.microsoft.com/office/drawing/2014/main" id="{5D33E512-E8C4-1AA6-AE3A-0F8109B1F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16" y="3214332"/>
            <a:ext cx="7917704" cy="834751"/>
          </a:xfrm>
          <a:prstGeom prst="roundRect">
            <a:avLst>
              <a:gd name="adj" fmla="val 16667"/>
            </a:avLst>
          </a:prstGeom>
          <a:solidFill>
            <a:srgbClr val="0054A4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30" tIns="45715" rIns="91430" bIns="45715" anchor="ctr"/>
          <a:lstStyle/>
          <a:p>
            <a:pPr defTabSz="12540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/>
              <a:cs typeface="+mn-cs"/>
            </a:endParaRPr>
          </a:p>
        </p:txBody>
      </p:sp>
      <p:sp>
        <p:nvSpPr>
          <p:cNvPr id="4" name="AutoShape 60">
            <a:extLst>
              <a:ext uri="{FF2B5EF4-FFF2-40B4-BE49-F238E27FC236}">
                <a16:creationId xmlns:a16="http://schemas.microsoft.com/office/drawing/2014/main" id="{CB550456-84CA-03F7-8690-CEDBAF26F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660141"/>
            <a:ext cx="26974800" cy="685800"/>
          </a:xfrm>
          <a:prstGeom prst="roundRect">
            <a:avLst>
              <a:gd name="adj" fmla="val 16667"/>
            </a:avLst>
          </a:prstGeom>
          <a:solidFill>
            <a:srgbClr val="0054A4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30" tIns="45715" rIns="91430" bIns="45715" anchor="ctr"/>
          <a:lstStyle/>
          <a:p>
            <a:pPr defTabSz="12540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/>
              <a:cs typeface="+mn-cs"/>
            </a:endParaRPr>
          </a:p>
        </p:txBody>
      </p:sp>
      <p:sp>
        <p:nvSpPr>
          <p:cNvPr id="12" name="AutoShape 55">
            <a:extLst>
              <a:ext uri="{FF2B5EF4-FFF2-40B4-BE49-F238E27FC236}">
                <a16:creationId xmlns:a16="http://schemas.microsoft.com/office/drawing/2014/main" id="{8A172FDC-96D4-4DB6-11EE-699C55054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26974800" cy="2709863"/>
          </a:xfrm>
          <a:prstGeom prst="roundRect">
            <a:avLst>
              <a:gd name="adj" fmla="val 16667"/>
            </a:avLst>
          </a:prstGeom>
          <a:solidFill>
            <a:srgbClr val="0054A4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30" tIns="45715" rIns="91430" bIns="45715" anchor="ctr"/>
          <a:lstStyle/>
          <a:p>
            <a:pPr defTabSz="12540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/>
              <a:cs typeface="+mn-cs"/>
            </a:endParaRPr>
          </a:p>
        </p:txBody>
      </p:sp>
      <p:sp>
        <p:nvSpPr>
          <p:cNvPr id="2059" name="Rectangle 2">
            <a:extLst>
              <a:ext uri="{FF2B5EF4-FFF2-40B4-BE49-F238E27FC236}">
                <a16:creationId xmlns:a16="http://schemas.microsoft.com/office/drawing/2014/main" id="{D345A8CA-07C5-6CEC-BF47-D0D24691B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5263"/>
            <a:ext cx="2697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2192338">
              <a:spcBef>
                <a:spcPct val="20000"/>
              </a:spcBef>
              <a:buFont typeface="Arial" panose="020B0604020202020204" pitchFamily="34" charset="0"/>
              <a:buChar char="•"/>
              <a:defRPr sz="8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2192338">
              <a:spcBef>
                <a:spcPct val="20000"/>
              </a:spcBef>
              <a:buFont typeface="Arial" panose="020B0604020202020204" pitchFamily="34" charset="0"/>
              <a:buChar char="–"/>
              <a:defRPr sz="7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3133725" indent="-625475" defTabSz="2192338">
              <a:spcBef>
                <a:spcPct val="200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387850" indent="-625475" defTabSz="2192338">
              <a:spcBef>
                <a:spcPct val="20000"/>
              </a:spcBef>
              <a:buFont typeface="Arial" panose="020B0604020202020204" pitchFamily="34" charset="0"/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5641975" indent="-625475" defTabSz="2192338">
              <a:spcBef>
                <a:spcPct val="20000"/>
              </a:spcBef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60991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65563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70135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4707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From Detection to Intervention: The Critical Role of Remote Monitoring and Wearable Devices in Patient Outcomes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Harold Averill, DO</a:t>
            </a:r>
            <a:r>
              <a:rPr lang="en-US" sz="2000" baseline="30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; Shayan-Salehi </a:t>
            </a:r>
            <a:r>
              <a:rPr lang="en-US" sz="2000" err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Hajivandi</a:t>
            </a:r>
            <a:r>
              <a:rPr lang="en-US" sz="2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, MD</a:t>
            </a:r>
            <a:r>
              <a:rPr lang="en-US" sz="2000" baseline="30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; Muhammad Ahad Nabil, MD</a:t>
            </a:r>
            <a:r>
              <a:rPr lang="en-US" sz="2000" baseline="30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; Shirley Reed, DO</a:t>
            </a:r>
            <a:r>
              <a:rPr lang="en-US" sz="2000" baseline="30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; Peter Cheung, MD</a:t>
            </a:r>
            <a:r>
              <a:rPr lang="en-US" sz="2000" baseline="30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; Javier Banchs, MD</a:t>
            </a:r>
            <a:r>
              <a:rPr lang="en-US" sz="2000" baseline="30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2</a:t>
            </a:r>
            <a:endParaRPr lang="en-US" sz="2000" dirty="0">
              <a:solidFill>
                <a:schemeClr val="bg1"/>
              </a:solidFill>
              <a:latin typeface="Arial"/>
              <a:ea typeface="ＭＳ Ｐゴシック"/>
              <a:cs typeface="Arial"/>
            </a:endParaRPr>
          </a:p>
          <a:p>
            <a:pPr marL="457200" indent="-457200" algn="ctr"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Internal Medicine, Baylor Scott and White Medical Center, Round Rock, TX, United States</a:t>
            </a:r>
            <a:endParaRPr lang="en-US" sz="2000" dirty="0">
              <a:solidFill>
                <a:schemeClr val="bg1"/>
              </a:solidFill>
            </a:endParaRPr>
          </a:p>
          <a:p>
            <a:pPr marL="457200" indent="-457200" algn="ctr"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Cardiology, Baylor Scott and White Medical Center, Round Rock, TX, United States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61" name="Text Box 5">
            <a:extLst>
              <a:ext uri="{FF2B5EF4-FFF2-40B4-BE49-F238E27FC236}">
                <a16:creationId xmlns:a16="http://schemas.microsoft.com/office/drawing/2014/main" id="{B429057B-D576-4A55-3983-59761E13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480" y="3328171"/>
            <a:ext cx="640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t">
            <a:spAutoFit/>
          </a:bodyPr>
          <a:lstStyle>
            <a:lvl1pPr defTabSz="2192338">
              <a:spcBef>
                <a:spcPct val="20000"/>
              </a:spcBef>
              <a:buFont typeface="Arial" panose="020B0604020202020204" pitchFamily="34" charset="0"/>
              <a:buChar char="•"/>
              <a:defRPr sz="8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2192338">
              <a:spcBef>
                <a:spcPct val="20000"/>
              </a:spcBef>
              <a:buFont typeface="Arial" panose="020B0604020202020204" pitchFamily="34" charset="0"/>
              <a:buChar char="–"/>
              <a:defRPr sz="7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3133725" indent="-625475" defTabSz="2192338">
              <a:spcBef>
                <a:spcPct val="200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387850" indent="-625475" defTabSz="2192338">
              <a:spcBef>
                <a:spcPct val="20000"/>
              </a:spcBef>
              <a:buFont typeface="Arial" panose="020B0604020202020204" pitchFamily="34" charset="0"/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5641975" indent="-625475" defTabSz="2192338">
              <a:spcBef>
                <a:spcPct val="20000"/>
              </a:spcBef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60991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65563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70135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4707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Disclosures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2070" name="Text Box 21">
            <a:extLst>
              <a:ext uri="{FF2B5EF4-FFF2-40B4-BE49-F238E27FC236}">
                <a16:creationId xmlns:a16="http://schemas.microsoft.com/office/drawing/2014/main" id="{EB1BC11A-010D-850A-1C47-8E55EEC62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04" y="4156661"/>
            <a:ext cx="7853410" cy="33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 anchor="t">
            <a:spAutoFit/>
          </a:bodyPr>
          <a:lstStyle>
            <a:lvl1pPr defTabSz="2665413">
              <a:spcBef>
                <a:spcPct val="20000"/>
              </a:spcBef>
              <a:buFont typeface="Arial" panose="020B0604020202020204" pitchFamily="34" charset="0"/>
              <a:buChar char="•"/>
              <a:defRPr sz="8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2665413">
              <a:spcBef>
                <a:spcPct val="20000"/>
              </a:spcBef>
              <a:buFont typeface="Arial" panose="020B0604020202020204" pitchFamily="34" charset="0"/>
              <a:buChar char="–"/>
              <a:defRPr sz="7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3133725" indent="-625475" defTabSz="2665413">
              <a:spcBef>
                <a:spcPct val="200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387850" indent="-625475" defTabSz="2665413">
              <a:spcBef>
                <a:spcPct val="20000"/>
              </a:spcBef>
              <a:buFont typeface="Arial" panose="020B0604020202020204" pitchFamily="34" charset="0"/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5641975" indent="-625475" defTabSz="2665413">
              <a:spcBef>
                <a:spcPct val="20000"/>
              </a:spcBef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6099175" indent="-625475" defTabSz="2665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6556375" indent="-625475" defTabSz="2665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7013575" indent="-625475" defTabSz="2665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470775" indent="-625475" defTabSz="2665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1600" dirty="0">
                <a:latin typeface="Aptos"/>
                <a:ea typeface="ＭＳ Ｐゴシック"/>
                <a:cs typeface="Arial"/>
              </a:rPr>
              <a:t>The authors have no commercial support or relevant financial interests to disclose.</a:t>
            </a:r>
            <a:endParaRPr lang="en-US" altLang="en-US" sz="1600">
              <a:latin typeface="Aptos"/>
              <a:cs typeface="Arial"/>
            </a:endParaRPr>
          </a:p>
        </p:txBody>
      </p:sp>
      <p:sp>
        <p:nvSpPr>
          <p:cNvPr id="2072" name="Rectangle 27">
            <a:extLst>
              <a:ext uri="{FF2B5EF4-FFF2-40B4-BE49-F238E27FC236}">
                <a16:creationId xmlns:a16="http://schemas.microsoft.com/office/drawing/2014/main" id="{8FC3F1FA-2658-CDAF-C830-7AF9F1161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626804"/>
            <a:ext cx="228600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 defTabSz="2192338">
              <a:spcBef>
                <a:spcPct val="20000"/>
              </a:spcBef>
              <a:buFont typeface="Arial" panose="020B0604020202020204" pitchFamily="34" charset="0"/>
              <a:buChar char="•"/>
              <a:defRPr sz="8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2192338">
              <a:spcBef>
                <a:spcPct val="20000"/>
              </a:spcBef>
              <a:buFont typeface="Arial" panose="020B0604020202020204" pitchFamily="34" charset="0"/>
              <a:buChar char="–"/>
              <a:defRPr sz="7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3133725" indent="-625475" defTabSz="2192338">
              <a:spcBef>
                <a:spcPct val="200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387850" indent="-625475" defTabSz="2192338">
              <a:spcBef>
                <a:spcPct val="20000"/>
              </a:spcBef>
              <a:buFont typeface="Arial" panose="020B0604020202020204" pitchFamily="34" charset="0"/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5641975" indent="-625475" defTabSz="2192338">
              <a:spcBef>
                <a:spcPct val="20000"/>
              </a:spcBef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60991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65563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70135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4707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2025 Baylor Scott &amp; White Tech for Better Symposium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AutoShape 54">
            <a:extLst>
              <a:ext uri="{FF2B5EF4-FFF2-40B4-BE49-F238E27FC236}">
                <a16:creationId xmlns:a16="http://schemas.microsoft.com/office/drawing/2014/main" id="{B8563D5B-E3AF-30BC-4C18-5843C5735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39" y="1986871"/>
            <a:ext cx="3102142" cy="871485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defTabSz="12540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cs typeface="+mn-cs"/>
            </a:endParaRPr>
          </a:p>
        </p:txBody>
      </p:sp>
      <p:sp>
        <p:nvSpPr>
          <p:cNvPr id="41" name="AutoShape 63">
            <a:extLst>
              <a:ext uri="{FF2B5EF4-FFF2-40B4-BE49-F238E27FC236}">
                <a16:creationId xmlns:a16="http://schemas.microsoft.com/office/drawing/2014/main" id="{761B2D41-0B83-8630-4784-C4D810F08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5534" y="3280068"/>
            <a:ext cx="7853411" cy="834751"/>
          </a:xfrm>
          <a:prstGeom prst="roundRect">
            <a:avLst>
              <a:gd name="adj" fmla="val 16667"/>
            </a:avLst>
          </a:prstGeom>
          <a:solidFill>
            <a:srgbClr val="0054A4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30" tIns="45715" rIns="91430" bIns="45715" anchor="ctr"/>
          <a:lstStyle/>
          <a:p>
            <a:pPr defTabSz="1254008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40" name="AutoShape 63">
            <a:extLst>
              <a:ext uri="{FF2B5EF4-FFF2-40B4-BE49-F238E27FC236}">
                <a16:creationId xmlns:a16="http://schemas.microsoft.com/office/drawing/2014/main" id="{E0485AE9-2D97-5632-5B48-8A22ED1A0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675" y="8320152"/>
            <a:ext cx="7853411" cy="834751"/>
          </a:xfrm>
          <a:prstGeom prst="roundRect">
            <a:avLst>
              <a:gd name="adj" fmla="val 16667"/>
            </a:avLst>
          </a:prstGeom>
          <a:solidFill>
            <a:srgbClr val="0054A4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30" tIns="45715" rIns="91430" bIns="45715" anchor="ctr"/>
          <a:lstStyle/>
          <a:p>
            <a:pPr defTabSz="12540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/>
              <a:cs typeface="+mn-cs"/>
            </a:endParaRPr>
          </a:p>
        </p:txBody>
      </p:sp>
      <p:sp>
        <p:nvSpPr>
          <p:cNvPr id="2060" name="Text Box 4">
            <a:extLst>
              <a:ext uri="{FF2B5EF4-FFF2-40B4-BE49-F238E27FC236}">
                <a16:creationId xmlns:a16="http://schemas.microsoft.com/office/drawing/2014/main" id="{1ACC2857-1D3A-E253-E872-2B10DABEF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498" y="8412559"/>
            <a:ext cx="640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t">
            <a:spAutoFit/>
          </a:bodyPr>
          <a:lstStyle>
            <a:lvl1pPr defTabSz="2192338">
              <a:spcBef>
                <a:spcPct val="20000"/>
              </a:spcBef>
              <a:buFont typeface="Arial" panose="020B0604020202020204" pitchFamily="34" charset="0"/>
              <a:buChar char="•"/>
              <a:defRPr sz="8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2192338">
              <a:spcBef>
                <a:spcPct val="20000"/>
              </a:spcBef>
              <a:buFont typeface="Arial" panose="020B0604020202020204" pitchFamily="34" charset="0"/>
              <a:buChar char="–"/>
              <a:defRPr sz="7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3133725" indent="-625475" defTabSz="2192338">
              <a:spcBef>
                <a:spcPct val="200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387850" indent="-625475" defTabSz="2192338">
              <a:spcBef>
                <a:spcPct val="20000"/>
              </a:spcBef>
              <a:buFont typeface="Arial" panose="020B0604020202020204" pitchFamily="34" charset="0"/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5641975" indent="-625475" defTabSz="2192338">
              <a:spcBef>
                <a:spcPct val="20000"/>
              </a:spcBef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60991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65563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70135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4707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Case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63" name="Text Box 7">
            <a:extLst>
              <a:ext uri="{FF2B5EF4-FFF2-40B4-BE49-F238E27FC236}">
                <a16:creationId xmlns:a16="http://schemas.microsoft.com/office/drawing/2014/main" id="{187F0DBF-C715-D04F-61D9-D51A1D25A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7108" y="3373805"/>
            <a:ext cx="640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t">
            <a:spAutoFit/>
          </a:bodyPr>
          <a:lstStyle>
            <a:lvl1pPr defTabSz="2192338">
              <a:spcBef>
                <a:spcPct val="20000"/>
              </a:spcBef>
              <a:buFont typeface="Arial" panose="020B0604020202020204" pitchFamily="34" charset="0"/>
              <a:buChar char="•"/>
              <a:defRPr sz="8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2192338">
              <a:spcBef>
                <a:spcPct val="20000"/>
              </a:spcBef>
              <a:buFont typeface="Arial" panose="020B0604020202020204" pitchFamily="34" charset="0"/>
              <a:buChar char="–"/>
              <a:defRPr sz="7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3133725" indent="-625475" defTabSz="2192338">
              <a:spcBef>
                <a:spcPct val="200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387850" indent="-625475" defTabSz="2192338">
              <a:spcBef>
                <a:spcPct val="20000"/>
              </a:spcBef>
              <a:buFont typeface="Arial" panose="020B0604020202020204" pitchFamily="34" charset="0"/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5641975" indent="-625475" defTabSz="2192338">
              <a:spcBef>
                <a:spcPct val="20000"/>
              </a:spcBef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60991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65563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70135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4707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Conclusion</a:t>
            </a:r>
            <a:endParaRPr lang="en-US" dirty="0"/>
          </a:p>
        </p:txBody>
      </p:sp>
      <p:sp>
        <p:nvSpPr>
          <p:cNvPr id="42" name="AutoShape 63">
            <a:extLst>
              <a:ext uri="{FF2B5EF4-FFF2-40B4-BE49-F238E27FC236}">
                <a16:creationId xmlns:a16="http://schemas.microsoft.com/office/drawing/2014/main" id="{F717D3F0-CC82-B749-77C1-55BF33157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07" y="4560668"/>
            <a:ext cx="7853411" cy="834751"/>
          </a:xfrm>
          <a:prstGeom prst="roundRect">
            <a:avLst>
              <a:gd name="adj" fmla="val 16667"/>
            </a:avLst>
          </a:prstGeom>
          <a:solidFill>
            <a:srgbClr val="0054A4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30" tIns="45715" rIns="91430" bIns="45715" anchor="ctr"/>
          <a:lstStyle/>
          <a:p>
            <a:pPr defTabSz="12540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/>
              <a:cs typeface="+mn-cs"/>
            </a:endParaRPr>
          </a:p>
        </p:txBody>
      </p:sp>
      <p:sp>
        <p:nvSpPr>
          <p:cNvPr id="2062" name="Text Box 6">
            <a:extLst>
              <a:ext uri="{FF2B5EF4-FFF2-40B4-BE49-F238E27FC236}">
                <a16:creationId xmlns:a16="http://schemas.microsoft.com/office/drawing/2014/main" id="{9EEB1577-375E-6BFF-291A-41328D79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002" y="4661627"/>
            <a:ext cx="640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t">
            <a:spAutoFit/>
          </a:bodyPr>
          <a:lstStyle>
            <a:lvl1pPr defTabSz="2192338">
              <a:spcBef>
                <a:spcPct val="20000"/>
              </a:spcBef>
              <a:buFont typeface="Arial" panose="020B0604020202020204" pitchFamily="34" charset="0"/>
              <a:buChar char="•"/>
              <a:defRPr sz="8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2192338">
              <a:spcBef>
                <a:spcPct val="20000"/>
              </a:spcBef>
              <a:buFont typeface="Arial" panose="020B0604020202020204" pitchFamily="34" charset="0"/>
              <a:buChar char="–"/>
              <a:defRPr sz="7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3133725" indent="-625475" defTabSz="2192338">
              <a:spcBef>
                <a:spcPct val="200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387850" indent="-625475" defTabSz="2192338">
              <a:spcBef>
                <a:spcPct val="20000"/>
              </a:spcBef>
              <a:buFont typeface="Arial" panose="020B0604020202020204" pitchFamily="34" charset="0"/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5641975" indent="-625475" defTabSz="2192338">
              <a:spcBef>
                <a:spcPct val="20000"/>
              </a:spcBef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60991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65563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70135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4707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Introduction</a:t>
            </a:r>
            <a:endParaRPr lang="en-US" dirty="0"/>
          </a:p>
        </p:txBody>
      </p:sp>
      <p:sp>
        <p:nvSpPr>
          <p:cNvPr id="25" name="AutoShape 63">
            <a:extLst>
              <a:ext uri="{FF2B5EF4-FFF2-40B4-BE49-F238E27FC236}">
                <a16:creationId xmlns:a16="http://schemas.microsoft.com/office/drawing/2014/main" id="{1C529C05-C01B-CBDC-5292-FB92D07B3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6110" y="10692334"/>
            <a:ext cx="7853411" cy="834751"/>
          </a:xfrm>
          <a:prstGeom prst="roundRect">
            <a:avLst>
              <a:gd name="adj" fmla="val 16667"/>
            </a:avLst>
          </a:prstGeom>
          <a:solidFill>
            <a:srgbClr val="0054A4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30" tIns="45715" rIns="91430" bIns="45715" anchor="ctr"/>
          <a:lstStyle/>
          <a:p>
            <a:pPr defTabSz="1254008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9B588B51-0345-5683-E665-FFB3C1FA7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985" y="10772732"/>
            <a:ext cx="640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t">
            <a:spAutoFit/>
          </a:bodyPr>
          <a:lstStyle>
            <a:lvl1pPr defTabSz="2192338">
              <a:spcBef>
                <a:spcPct val="20000"/>
              </a:spcBef>
              <a:buFont typeface="Arial" panose="020B0604020202020204" pitchFamily="34" charset="0"/>
              <a:buChar char="•"/>
              <a:defRPr sz="8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2192338">
              <a:spcBef>
                <a:spcPct val="20000"/>
              </a:spcBef>
              <a:buFont typeface="Arial" panose="020B0604020202020204" pitchFamily="34" charset="0"/>
              <a:buChar char="–"/>
              <a:defRPr sz="7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3133725" indent="-625475" defTabSz="2192338">
              <a:spcBef>
                <a:spcPct val="200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387850" indent="-625475" defTabSz="2192338">
              <a:spcBef>
                <a:spcPct val="20000"/>
              </a:spcBef>
              <a:buFont typeface="Arial" panose="020B0604020202020204" pitchFamily="34" charset="0"/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5641975" indent="-625475" defTabSz="2192338">
              <a:spcBef>
                <a:spcPct val="20000"/>
              </a:spcBef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60991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65563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70135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4707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References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pic>
        <p:nvPicPr>
          <p:cNvPr id="6" name="Picture 7" descr="Logo&#10;&#10;Description automatically generated">
            <a:extLst>
              <a:ext uri="{FF2B5EF4-FFF2-40B4-BE49-F238E27FC236}">
                <a16:creationId xmlns:a16="http://schemas.microsoft.com/office/drawing/2014/main" id="{8EFA2C2E-9B95-B081-1342-E1C48C81D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73" y="1858396"/>
            <a:ext cx="2739880" cy="1213959"/>
          </a:xfrm>
          <a:prstGeom prst="rect">
            <a:avLst/>
          </a:prstGeom>
        </p:spPr>
      </p:pic>
      <p:pic>
        <p:nvPicPr>
          <p:cNvPr id="2054" name="Picture 2054">
            <a:extLst>
              <a:ext uri="{FF2B5EF4-FFF2-40B4-BE49-F238E27FC236}">
                <a16:creationId xmlns:a16="http://schemas.microsoft.com/office/drawing/2014/main" id="{4FACE64A-B24A-F596-55A0-02EE4BEB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091" y="1850505"/>
            <a:ext cx="3834452" cy="961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87BC31-1582-8A9A-5257-EC2336648B4D}"/>
              </a:ext>
            </a:extLst>
          </p:cNvPr>
          <p:cNvSpPr txBox="1"/>
          <p:nvPr/>
        </p:nvSpPr>
        <p:spPr>
          <a:xfrm>
            <a:off x="541333" y="5499494"/>
            <a:ext cx="7750628" cy="28541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1700" dirty="0">
                <a:latin typeface="Aptos"/>
                <a:cs typeface="Arial"/>
              </a:rPr>
              <a:t>Increasing use of wearable devices like smartwatches.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1700" dirty="0">
                <a:latin typeface="Aptos"/>
                <a:cs typeface="Arial"/>
              </a:rPr>
              <a:t>Revolutionizing detection and management of cardiac arrhythmias.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1700" dirty="0">
                <a:latin typeface="Aptos"/>
                <a:cs typeface="Arial"/>
              </a:rPr>
              <a:t>Traditional diagnosis methods: in-person evaluation, formal EKG, continuous heart monitors, implantable devices.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1700" dirty="0">
                <a:latin typeface="Aptos"/>
                <a:cs typeface="Arial"/>
              </a:rPr>
              <a:t>Benefits of smartwatches: Continuous heart rate monitoring, irregular rhythm detection, alerts for potential health risks, comfortable and fashionable.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1700" dirty="0">
                <a:latin typeface="Aptos"/>
                <a:cs typeface="Arial"/>
              </a:rPr>
              <a:t>Early intervention and proactive heart health management.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1700" dirty="0">
                <a:latin typeface="Aptos"/>
                <a:cs typeface="Arial"/>
              </a:rPr>
              <a:t>Smartwatches shaping the future of cardiovascular care.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3C2B2C-256D-5E90-0610-477D371B7327}"/>
              </a:ext>
            </a:extLst>
          </p:cNvPr>
          <p:cNvSpPr txBox="1"/>
          <p:nvPr/>
        </p:nvSpPr>
        <p:spPr>
          <a:xfrm>
            <a:off x="532120" y="9239875"/>
            <a:ext cx="8491313" cy="65130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1700" b="1" dirty="0">
                <a:latin typeface="Aptos"/>
                <a:cs typeface="Arial"/>
              </a:rPr>
              <a:t>Patient Profile:</a:t>
            </a:r>
            <a:endParaRPr lang="en-US" sz="1700" dirty="0">
              <a:latin typeface="Aptos"/>
              <a:cs typeface="Arial"/>
            </a:endParaRPr>
          </a:p>
          <a:p>
            <a:pPr marL="1537970" lvl="1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79-year-old woman.</a:t>
            </a:r>
          </a:p>
          <a:p>
            <a:pPr marL="1537970" lvl="1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History of ectopic atrial tachycardia and sick sinus syndrome.</a:t>
            </a:r>
          </a:p>
          <a:p>
            <a:pPr marL="1537970" lvl="1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Dual-chamber pacemaker placement.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1700" b="1" dirty="0">
                <a:latin typeface="Aptos"/>
                <a:cs typeface="Arial"/>
              </a:rPr>
              <a:t>Initial Issue:</a:t>
            </a:r>
            <a:endParaRPr lang="en-US" sz="1700" dirty="0">
              <a:latin typeface="Aptos"/>
              <a:cs typeface="Arial"/>
            </a:endParaRPr>
          </a:p>
          <a:p>
            <a:pPr marL="1537970" lvl="1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Routine device monitoring detected atrial arrhythmia.</a:t>
            </a:r>
          </a:p>
          <a:p>
            <a:pPr marL="1537970" lvl="1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Suspected atrial fibrillation (AF), leading to initiation of apixaban for stroke prevention.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1700" b="1" dirty="0">
                <a:latin typeface="Aptos"/>
                <a:cs typeface="Arial"/>
              </a:rPr>
              <a:t>Key Development:</a:t>
            </a:r>
            <a:endParaRPr lang="en-US" sz="1700" dirty="0">
              <a:latin typeface="Aptos"/>
              <a:cs typeface="Arial"/>
            </a:endParaRPr>
          </a:p>
          <a:p>
            <a:pPr marL="1537970" lvl="1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Electrophysiologist reviewed electrograms (EGMs) → diagnosis: atrial tachycardia with episodes of 1:1 SVT (not AF).</a:t>
            </a:r>
          </a:p>
          <a:p>
            <a:pPr marL="1537970" lvl="1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Discontinuation of anticoagulation therapy.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1700" b="1" dirty="0">
                <a:latin typeface="Aptos"/>
                <a:cs typeface="Arial"/>
              </a:rPr>
              <a:t>Fall Event:</a:t>
            </a:r>
            <a:endParaRPr lang="en-US" sz="1700" dirty="0">
              <a:latin typeface="Aptos"/>
              <a:cs typeface="Arial"/>
            </a:endParaRPr>
          </a:p>
          <a:p>
            <a:pPr marL="1537970" lvl="1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Two months later, patient fell at home.</a:t>
            </a:r>
          </a:p>
          <a:p>
            <a:pPr marL="1537970" lvl="1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Smartwatch detected fall and activated fall detection.</a:t>
            </a:r>
          </a:p>
          <a:p>
            <a:pPr marL="1537970" lvl="1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Automatically shared location with emergency contacts and EMS.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1700" b="1" dirty="0">
                <a:latin typeface="Aptos"/>
                <a:cs typeface="Arial"/>
              </a:rPr>
              <a:t>Outcome:</a:t>
            </a:r>
            <a:endParaRPr lang="en-US" sz="1700" dirty="0">
              <a:latin typeface="Aptos"/>
              <a:cs typeface="Arial"/>
            </a:endParaRPr>
          </a:p>
          <a:p>
            <a:pPr marL="1537970" lvl="1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EMS transported patient to the Emergency Department (ED).</a:t>
            </a:r>
          </a:p>
          <a:p>
            <a:pPr marL="1537970" lvl="1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Sustained a forehead laceration, CT imaging unremarkable.</a:t>
            </a:r>
          </a:p>
          <a:p>
            <a:pPr marL="1537970" lvl="1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Received sutures and discharged without complications.</a:t>
            </a:r>
          </a:p>
          <a:p>
            <a:pPr marL="1537970" lvl="1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Fortunately, not on anticoagulation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36FF4-1C7F-4F81-92BB-9BAFFC445B5D}"/>
              </a:ext>
            </a:extLst>
          </p:cNvPr>
          <p:cNvSpPr txBox="1"/>
          <p:nvPr/>
        </p:nvSpPr>
        <p:spPr>
          <a:xfrm>
            <a:off x="18562328" y="4383123"/>
            <a:ext cx="7837714" cy="5186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1700" dirty="0">
                <a:latin typeface="Aptos"/>
                <a:cs typeface="Arial"/>
              </a:rPr>
              <a:t>Wearable devices: Promising advancements in early detection and management of arrhythmias (e.g., AF).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1700" dirty="0">
                <a:latin typeface="Aptos"/>
                <a:cs typeface="Arial"/>
              </a:rPr>
              <a:t>Monitoring of falls, heart rhythms, and alerting emergency services is a significant healthcare leap.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1700" b="1" dirty="0">
                <a:latin typeface="Aptos"/>
                <a:cs typeface="Arial"/>
              </a:rPr>
              <a:t>Challenges:</a:t>
            </a:r>
            <a:endParaRPr lang="en-US" sz="1700" dirty="0">
              <a:latin typeface="Aptos"/>
              <a:cs typeface="Arial"/>
            </a:endParaRPr>
          </a:p>
          <a:p>
            <a:pPr marL="1537970" lvl="1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Proper interpretation of smartwatch data is crucial.</a:t>
            </a:r>
          </a:p>
          <a:p>
            <a:pPr marL="1537970" lvl="1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Remote monitoring devices like pacemakers must be accurately assessed to avoid unnecessary treatments.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b="1" dirty="0">
                <a:latin typeface="Aptos"/>
                <a:cs typeface="Arial"/>
              </a:rPr>
              <a:t>Future Directions:</a:t>
            </a:r>
            <a:endParaRPr lang="en-US" sz="1700" dirty="0">
              <a:latin typeface="Aptos"/>
              <a:cs typeface="Arial"/>
            </a:endParaRPr>
          </a:p>
          <a:p>
            <a:pPr marL="1537970" lvl="1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Integration of wearable technology with clinical evaluations.</a:t>
            </a:r>
          </a:p>
          <a:p>
            <a:pPr marL="1537970" lvl="1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Refining smartwatches for direct atrial activity monitoring.</a:t>
            </a:r>
          </a:p>
          <a:p>
            <a:pPr marL="1537970" lvl="1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Potential to enhance patient outcomes and reduce healthcare burdens.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1700">
                <a:latin typeface="Aptos"/>
                <a:cs typeface="Arial"/>
              </a:rPr>
              <a:t>Wearable technology is transforming healthcare.</a:t>
            </a:r>
            <a:endParaRPr lang="en-US" sz="1700" dirty="0">
              <a:latin typeface="Aptos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1700">
                <a:latin typeface="Aptos"/>
                <a:cs typeface="Arial"/>
              </a:rPr>
              <a:t>Emphasizes early intervention and proactive health management.</a:t>
            </a:r>
            <a:endParaRPr lang="en-US" sz="1700" dirty="0">
              <a:latin typeface="Aptos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1700" dirty="0">
                <a:latin typeface="Aptos"/>
                <a:cs typeface="Arial"/>
              </a:rPr>
              <a:t>Collaborative approach: technology + clinical expertise for optimal patient outcomes.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CC38DC-7758-E164-382B-10D42E21FFCA}"/>
              </a:ext>
            </a:extLst>
          </p:cNvPr>
          <p:cNvSpPr txBox="1"/>
          <p:nvPr/>
        </p:nvSpPr>
        <p:spPr>
          <a:xfrm>
            <a:off x="18835237" y="11747534"/>
            <a:ext cx="7837714" cy="34932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AutoNum type="arabicPeriod"/>
            </a:pPr>
            <a:endParaRPr lang="en-US" sz="1700" dirty="0">
              <a:latin typeface="Aptos"/>
              <a:cs typeface="Arial"/>
            </a:endParaRPr>
          </a:p>
          <a:p>
            <a:pPr marL="228600" indent="-228600">
              <a:buAutoNum type="arabicPeriod"/>
            </a:pPr>
            <a:r>
              <a:rPr lang="en-US" sz="1700" dirty="0">
                <a:latin typeface="Aptos"/>
                <a:cs typeface="Arial"/>
              </a:rPr>
              <a:t>Perez MV, Mahaffey KW, Hedlin H, et al. Large-Scale Assessment of a Smartwatch to Identify Atrial Fibrillation. </a:t>
            </a:r>
            <a:r>
              <a:rPr lang="en-US" sz="1700" i="1" dirty="0">
                <a:latin typeface="Aptos"/>
                <a:cs typeface="Arial"/>
              </a:rPr>
              <a:t>N Engl J Med.</a:t>
            </a:r>
            <a:r>
              <a:rPr lang="en-US" sz="1700" dirty="0">
                <a:latin typeface="Aptos"/>
                <a:cs typeface="Arial"/>
              </a:rPr>
              <a:t> 2019 Nov 14;381(20):1909-1917. </a:t>
            </a:r>
            <a:r>
              <a:rPr lang="en-US" sz="1700" err="1">
                <a:latin typeface="Aptos"/>
                <a:cs typeface="Arial"/>
              </a:rPr>
              <a:t>doi</a:t>
            </a:r>
            <a:r>
              <a:rPr lang="en-US" sz="1700" dirty="0">
                <a:latin typeface="Aptos"/>
                <a:cs typeface="Arial"/>
              </a:rPr>
              <a:t>: 10.1056/NEJMoa1901183. PMID: 31722151; PMCID: PMC8112605.</a:t>
            </a:r>
          </a:p>
          <a:p>
            <a:pPr marL="228600" indent="-228600">
              <a:buAutoNum type="arabicPeriod"/>
            </a:pPr>
            <a:r>
              <a:rPr lang="en-US" sz="1700" dirty="0">
                <a:latin typeface="Aptos"/>
                <a:cs typeface="Arial"/>
              </a:rPr>
              <a:t>Dörr M, </a:t>
            </a:r>
            <a:r>
              <a:rPr lang="en-US" sz="1700" err="1">
                <a:latin typeface="Aptos"/>
                <a:cs typeface="Arial"/>
              </a:rPr>
              <a:t>Nohturfft</a:t>
            </a:r>
            <a:r>
              <a:rPr lang="en-US" sz="1700" dirty="0">
                <a:latin typeface="Aptos"/>
                <a:cs typeface="Arial"/>
              </a:rPr>
              <a:t> V, Brasier N, et al. The WATCH AF Trial: </a:t>
            </a:r>
            <a:r>
              <a:rPr lang="en-US" sz="1700" err="1">
                <a:latin typeface="Aptos"/>
                <a:cs typeface="Arial"/>
              </a:rPr>
              <a:t>SmartWATCHes</a:t>
            </a:r>
            <a:r>
              <a:rPr lang="en-US" sz="1700" dirty="0">
                <a:latin typeface="Aptos"/>
                <a:cs typeface="Arial"/>
              </a:rPr>
              <a:t> for Detection of Atrial Fibrillation. </a:t>
            </a:r>
            <a:r>
              <a:rPr lang="en-US" sz="1700" i="1" dirty="0">
                <a:latin typeface="Aptos"/>
                <a:cs typeface="Arial"/>
              </a:rPr>
              <a:t>JACC Clin </a:t>
            </a:r>
            <a:r>
              <a:rPr lang="en-US" sz="1700" i="1" err="1">
                <a:latin typeface="Aptos"/>
                <a:cs typeface="Arial"/>
              </a:rPr>
              <a:t>Electrophysiol</a:t>
            </a:r>
            <a:r>
              <a:rPr lang="en-US" sz="1700" i="1" dirty="0">
                <a:latin typeface="Aptos"/>
                <a:cs typeface="Arial"/>
              </a:rPr>
              <a:t>.</a:t>
            </a:r>
            <a:r>
              <a:rPr lang="en-US" sz="1700" dirty="0">
                <a:latin typeface="Aptos"/>
                <a:cs typeface="Arial"/>
              </a:rPr>
              <a:t> 2019 Feb;5(2):199-208. </a:t>
            </a:r>
            <a:r>
              <a:rPr lang="en-US" sz="1700" err="1">
                <a:latin typeface="Aptos"/>
                <a:cs typeface="Arial"/>
              </a:rPr>
              <a:t>doi</a:t>
            </a:r>
            <a:r>
              <a:rPr lang="en-US" sz="1700" dirty="0">
                <a:latin typeface="Aptos"/>
                <a:cs typeface="Arial"/>
              </a:rPr>
              <a:t>: 10.1016/j.jacep.2018.10.006. </a:t>
            </a:r>
            <a:r>
              <a:rPr lang="en-US" sz="1700" err="1">
                <a:latin typeface="Aptos"/>
                <a:cs typeface="Arial"/>
              </a:rPr>
              <a:t>Epub</a:t>
            </a:r>
            <a:r>
              <a:rPr lang="en-US" sz="1700" dirty="0">
                <a:latin typeface="Aptos"/>
                <a:cs typeface="Arial"/>
              </a:rPr>
              <a:t> 2018 Nov 28. PMID: 30784691.</a:t>
            </a:r>
            <a:endParaRPr lang="en-US" sz="1700" dirty="0">
              <a:latin typeface="Aptos"/>
            </a:endParaRPr>
          </a:p>
          <a:p>
            <a:pPr marL="228600" indent="-228600">
              <a:buAutoNum type="arabicPeriod"/>
            </a:pPr>
            <a:r>
              <a:rPr lang="en-US" sz="1700" dirty="0">
                <a:latin typeface="Aptos"/>
                <a:cs typeface="Arial"/>
              </a:rPr>
              <a:t>T </a:t>
            </a:r>
            <a:r>
              <a:rPr lang="en-US" sz="1700" err="1">
                <a:latin typeface="Aptos"/>
                <a:cs typeface="Arial"/>
              </a:rPr>
              <a:t>Noubiap</a:t>
            </a:r>
            <a:r>
              <a:rPr lang="en-US" sz="1700" dirty="0">
                <a:latin typeface="Aptos"/>
                <a:cs typeface="Arial"/>
              </a:rPr>
              <a:t> JJ, Tang JJ, Teraoka JT, et al. Minimum National Prevalence of Diagnosed Atrial Fibrillation Inferred From California Acute Care Facilities. </a:t>
            </a:r>
            <a:r>
              <a:rPr lang="en-US" sz="1700" i="1" dirty="0">
                <a:latin typeface="Aptos"/>
                <a:cs typeface="Arial"/>
              </a:rPr>
              <a:t>J Am Coll </a:t>
            </a:r>
            <a:r>
              <a:rPr lang="en-US" sz="1700" i="1" err="1">
                <a:latin typeface="Aptos"/>
                <a:cs typeface="Arial"/>
              </a:rPr>
              <a:t>Cardiol</a:t>
            </a:r>
            <a:r>
              <a:rPr lang="en-US" sz="1700" i="1" dirty="0">
                <a:latin typeface="Aptos"/>
                <a:cs typeface="Arial"/>
              </a:rPr>
              <a:t>.</a:t>
            </a:r>
            <a:r>
              <a:rPr lang="en-US" sz="1700" dirty="0">
                <a:latin typeface="Aptos"/>
                <a:cs typeface="Arial"/>
              </a:rPr>
              <a:t> 2024 Oct 15;84(16):1501-1508. doi:10.1016/j.jacc.2024.07.014. </a:t>
            </a:r>
            <a:r>
              <a:rPr lang="en-US" sz="1700" err="1">
                <a:latin typeface="Aptos"/>
                <a:cs typeface="Arial"/>
              </a:rPr>
              <a:t>Epub</a:t>
            </a:r>
            <a:r>
              <a:rPr lang="en-US" sz="1700" dirty="0">
                <a:latin typeface="Aptos"/>
                <a:cs typeface="Arial"/>
              </a:rPr>
              <a:t> 2024 Sep 11. PMID: 39269390.</a:t>
            </a:r>
          </a:p>
          <a:p>
            <a:pPr marL="285750" indent="-285750">
              <a:buAutoNum type="arabicPeriod"/>
            </a:pPr>
            <a:endParaRPr lang="en-US" sz="1700" dirty="0">
              <a:latin typeface="Aptos"/>
            </a:endParaRPr>
          </a:p>
        </p:txBody>
      </p:sp>
      <p:pic>
        <p:nvPicPr>
          <p:cNvPr id="9" name="Picture 8" descr="A close-up of a graph&#10;&#10;AI-generated content may be incorrect.">
            <a:extLst>
              <a:ext uri="{FF2B5EF4-FFF2-40B4-BE49-F238E27FC236}">
                <a16:creationId xmlns:a16="http://schemas.microsoft.com/office/drawing/2014/main" id="{EEB0AC07-58A6-355F-DE72-E028430AA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999" y="9728536"/>
            <a:ext cx="7864873" cy="55232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3E0F90-749C-B8DA-9193-B233BEE95E64}"/>
              </a:ext>
            </a:extLst>
          </p:cNvPr>
          <p:cNvSpPr txBox="1"/>
          <p:nvPr/>
        </p:nvSpPr>
        <p:spPr>
          <a:xfrm>
            <a:off x="9695774" y="15241562"/>
            <a:ext cx="744855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latin typeface="Aptos"/>
                <a:cs typeface="Arial"/>
              </a:rPr>
              <a:t>Figure 1: Intracardiac tracings showing 1:1 SVT episodes as opposed to atrial fibrillation </a:t>
            </a:r>
            <a:endParaRPr lang="en-US" sz="1200" i="1" dirty="0">
              <a:latin typeface="Aptos"/>
            </a:endParaRPr>
          </a:p>
        </p:txBody>
      </p:sp>
      <p:sp>
        <p:nvSpPr>
          <p:cNvPr id="14" name="AutoShape 63">
            <a:extLst>
              <a:ext uri="{FF2B5EF4-FFF2-40B4-BE49-F238E27FC236}">
                <a16:creationId xmlns:a16="http://schemas.microsoft.com/office/drawing/2014/main" id="{1E06E9B2-0DC8-B926-BFFE-624290C6E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787" y="3244177"/>
            <a:ext cx="7853411" cy="834751"/>
          </a:xfrm>
          <a:prstGeom prst="roundRect">
            <a:avLst>
              <a:gd name="adj" fmla="val 16667"/>
            </a:avLst>
          </a:prstGeom>
          <a:solidFill>
            <a:srgbClr val="0054A4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30" tIns="45715" rIns="91430" bIns="45715" anchor="ctr"/>
          <a:lstStyle/>
          <a:p>
            <a:pPr defTabSz="12540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/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75FCC7BD-0426-CA05-11D1-6863C3710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6474" y="3349212"/>
            <a:ext cx="640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t">
            <a:spAutoFit/>
          </a:bodyPr>
          <a:lstStyle>
            <a:lvl1pPr defTabSz="2192338">
              <a:spcBef>
                <a:spcPct val="20000"/>
              </a:spcBef>
              <a:buFont typeface="Arial" panose="020B0604020202020204" pitchFamily="34" charset="0"/>
              <a:buChar char="•"/>
              <a:defRPr sz="8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2192338">
              <a:spcBef>
                <a:spcPct val="20000"/>
              </a:spcBef>
              <a:buFont typeface="Arial" panose="020B0604020202020204" pitchFamily="34" charset="0"/>
              <a:buChar char="–"/>
              <a:defRPr sz="7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3133725" indent="-625475" defTabSz="2192338">
              <a:spcBef>
                <a:spcPct val="200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387850" indent="-625475" defTabSz="2192338">
              <a:spcBef>
                <a:spcPct val="20000"/>
              </a:spcBef>
              <a:buFont typeface="Arial" panose="020B0604020202020204" pitchFamily="34" charset="0"/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5641975" indent="-625475" defTabSz="2192338">
              <a:spcBef>
                <a:spcPct val="20000"/>
              </a:spcBef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60991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65563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70135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470775" indent="-625475" defTabSz="2192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6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Discussion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9EBC7F-7EEB-FE4B-4BFB-FCFB71E00FC9}"/>
              </a:ext>
            </a:extLst>
          </p:cNvPr>
          <p:cNvSpPr txBox="1"/>
          <p:nvPr/>
        </p:nvSpPr>
        <p:spPr>
          <a:xfrm>
            <a:off x="9298267" y="4154971"/>
            <a:ext cx="8429385" cy="56825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700" b="1" dirty="0">
                <a:latin typeface="Aptos"/>
                <a:cs typeface="Arial"/>
              </a:rPr>
              <a:t>Photoplethysmograph: </a:t>
            </a:r>
            <a:r>
              <a:rPr lang="en-US" sz="1700" dirty="0">
                <a:latin typeface="Aptos"/>
                <a:cs typeface="Arial"/>
              </a:rPr>
              <a:t>Technology enabling heart rate and rhythm detection.</a:t>
            </a:r>
            <a:endParaRPr lang="en-US" sz="1700" b="1" dirty="0">
              <a:latin typeface="Aptos"/>
              <a:cs typeface="Arial"/>
            </a:endParaRPr>
          </a:p>
          <a:p>
            <a:pPr marL="22860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1700" b="1" dirty="0">
                <a:latin typeface="Aptos"/>
                <a:cs typeface="Arial"/>
              </a:rPr>
              <a:t>Atrial Fibrillation (AF) Detection:</a:t>
            </a:r>
            <a:endParaRPr lang="en-US" sz="1700" dirty="0">
              <a:latin typeface="Aptos"/>
              <a:cs typeface="Arial"/>
            </a:endParaRPr>
          </a:p>
          <a:p>
            <a:pPr marL="1480820" lvl="1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10.5 million U.S. adults diagnosed with AF</a:t>
            </a:r>
          </a:p>
          <a:p>
            <a:pPr marL="1480820" lvl="1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Increased risk for complications, including stroke.</a:t>
            </a:r>
            <a:endParaRPr lang="en-US" sz="1700">
              <a:latin typeface="Aptos"/>
            </a:endParaRPr>
          </a:p>
          <a:p>
            <a:pPr marL="1480820" lvl="1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err="1">
                <a:latin typeface="Aptos"/>
                <a:cs typeface="Arial"/>
              </a:rPr>
              <a:t>AppleWatch</a:t>
            </a:r>
            <a:r>
              <a:rPr lang="en-US" sz="1700" dirty="0">
                <a:latin typeface="Aptos"/>
                <a:cs typeface="Arial"/>
              </a:rPr>
              <a:t> clinical trial: Correctly identified AF in ~33% of participants.</a:t>
            </a:r>
            <a:endParaRPr lang="en-US" sz="1700">
              <a:latin typeface="Aptos"/>
            </a:endParaRPr>
          </a:p>
          <a:p>
            <a:pPr marL="1480820" lvl="1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Sensitivity and specificity of newer devices &gt;93%.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1700" b="1" dirty="0">
                <a:latin typeface="Aptos"/>
                <a:cs typeface="Arial"/>
              </a:rPr>
              <a:t>Fall Detection:</a:t>
            </a:r>
          </a:p>
          <a:p>
            <a:pPr marL="1537970" lvl="1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Detects significant falls, vibrates, sounds alarm, contacts EMS, shares location, and notifies emergency contacts.</a:t>
            </a:r>
            <a:endParaRPr lang="en-US" sz="1700">
              <a:latin typeface="Apto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1700" b="1" dirty="0">
                <a:latin typeface="Aptos"/>
                <a:cs typeface="Arial"/>
              </a:rPr>
              <a:t>AF Detection</a:t>
            </a:r>
            <a:endParaRPr lang="en-US" sz="1700" dirty="0">
              <a:latin typeface="Aptos"/>
              <a:cs typeface="Arial"/>
            </a:endParaRPr>
          </a:p>
          <a:p>
            <a:pPr marL="1537970" lvl="1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Detects irregular ventricular responses</a:t>
            </a:r>
          </a:p>
          <a:p>
            <a:pPr marL="1537970" lvl="1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Requires further evaluation with formal EKG for accurate diagnosis.</a:t>
            </a:r>
            <a:endParaRPr lang="en-US" sz="1700">
              <a:latin typeface="Apto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1700" b="1" dirty="0">
                <a:latin typeface="Aptos"/>
                <a:cs typeface="Arial"/>
              </a:rPr>
              <a:t>Detection Limitations:</a:t>
            </a:r>
          </a:p>
          <a:p>
            <a:pPr marL="1537970" lvl="1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Does not detect atrial activity</a:t>
            </a:r>
          </a:p>
          <a:p>
            <a:pPr marL="1537970" lvl="1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Threshold duration for arrhythmia detection (around 30 seconds).</a:t>
            </a:r>
          </a:p>
          <a:p>
            <a:pPr marL="1537970" lvl="1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sz="1700" dirty="0">
                <a:latin typeface="Aptos"/>
                <a:cs typeface="Arial"/>
              </a:rPr>
              <a:t>Potential for detection errors, especially with brief arrhythmic episodes.</a:t>
            </a:r>
            <a:endParaRPr lang="en-US" sz="1700">
              <a:latin typeface="Apto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7E4C7900EADD41B218025A11D0A40C" ma:contentTypeVersion="11" ma:contentTypeDescription="Create a new document." ma:contentTypeScope="" ma:versionID="6bcb9f3b38d35291966a5bb6d6769444">
  <xsd:schema xmlns:xsd="http://www.w3.org/2001/XMLSchema" xmlns:xs="http://www.w3.org/2001/XMLSchema" xmlns:p="http://schemas.microsoft.com/office/2006/metadata/properties" xmlns:ns2="ee1bc363-d123-4de3-ad88-bb932272e8a7" xmlns:ns3="398f1c17-67cf-47ec-86fc-a7934b0af474" targetNamespace="http://schemas.microsoft.com/office/2006/metadata/properties" ma:root="true" ma:fieldsID="668700323877aea5e9f48ba4a0bd4712" ns2:_="" ns3:_="">
    <xsd:import namespace="ee1bc363-d123-4de3-ad88-bb932272e8a7"/>
    <xsd:import namespace="398f1c17-67cf-47ec-86fc-a7934b0af4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bc363-d123-4de3-ad88-bb932272e8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f1c17-67cf-47ec-86fc-a7934b0af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98f1c17-67cf-47ec-86fc-a7934b0af474">
      <UserInfo>
        <DisplayName>Nguyen, John</DisplayName>
        <AccountId>86</AccountId>
        <AccountType/>
      </UserInfo>
      <UserInfo>
        <DisplayName>Pathikonda, Chakrapani</DisplayName>
        <AccountId>83</AccountId>
        <AccountType/>
      </UserInfo>
      <UserInfo>
        <DisplayName>Chadwick, Taylor A</DisplayName>
        <AccountId>42</AccountId>
        <AccountType/>
      </UserInfo>
      <UserInfo>
        <DisplayName>Todd, Robert N</DisplayName>
        <AccountId>84</AccountId>
        <AccountType/>
      </UserInfo>
      <UserInfo>
        <DisplayName>Mooneyham, Jesse A</DisplayName>
        <AccountId>101</AccountId>
        <AccountType/>
      </UserInfo>
      <UserInfo>
        <DisplayName>Vervaeke, Hayley</DisplayName>
        <AccountId>102</AccountId>
        <AccountType/>
      </UserInfo>
      <UserInfo>
        <DisplayName>Tepfenhart, Tyler</DisplayName>
        <AccountId>103</AccountId>
        <AccountType/>
      </UserInfo>
      <UserInfo>
        <DisplayName>Surapaneni, Rakesh   M.D.</DisplayName>
        <AccountId>18</AccountId>
        <AccountType/>
      </UserInfo>
      <UserInfo>
        <DisplayName>Jha, Jyoti</DisplayName>
        <AccountId>104</AccountId>
        <AccountType/>
      </UserInfo>
      <UserInfo>
        <DisplayName>Chavali, Ravi</DisplayName>
        <AccountId>105</AccountId>
        <AccountType/>
      </UserInfo>
      <UserInfo>
        <DisplayName>Thakkar, Rahul R</DisplayName>
        <AccountId>93</AccountId>
        <AccountType/>
      </UserInfo>
      <UserInfo>
        <DisplayName>Smith, Eric R</DisplayName>
        <AccountId>106</AccountId>
        <AccountType/>
      </UserInfo>
      <UserInfo>
        <DisplayName>Villafuerte, Ryan</DisplayName>
        <AccountId>107</AccountId>
        <AccountType/>
      </UserInfo>
      <UserInfo>
        <DisplayName>Hernandez, Mirka</DisplayName>
        <AccountId>108</AccountId>
        <AccountType/>
      </UserInfo>
      <UserInfo>
        <DisplayName>Patel, Dharam R</DisplayName>
        <AccountId>85</AccountId>
        <AccountType/>
      </UserInfo>
      <UserInfo>
        <DisplayName>Fort, Callie</DisplayName>
        <AccountId>109</AccountId>
        <AccountType/>
      </UserInfo>
      <UserInfo>
        <DisplayName>Pham, Kimberly T</DisplayName>
        <AccountId>88</AccountId>
        <AccountType/>
      </UserInfo>
      <UserInfo>
        <DisplayName>Feng, Jeanne</DisplayName>
        <AccountId>110</AccountId>
        <AccountType/>
      </UserInfo>
      <UserInfo>
        <DisplayName>Sharma, Anuj   M.D.</DisplayName>
        <AccountId>78</AccountId>
        <AccountType/>
      </UserInfo>
      <UserInfo>
        <DisplayName>Wu, Vivianna</DisplayName>
        <AccountId>111</AccountId>
        <AccountType/>
      </UserInfo>
      <UserInfo>
        <DisplayName>Burns, Kindle</DisplayName>
        <AccountId>96</AccountId>
        <AccountType/>
      </UserInfo>
      <UserInfo>
        <DisplayName>Villarreal, Eric H</DisplayName>
        <AccountId>112</AccountId>
        <AccountType/>
      </UserInfo>
      <UserInfo>
        <DisplayName>Bito, Brandon</DisplayName>
        <AccountId>113</AccountId>
        <AccountType/>
      </UserInfo>
      <UserInfo>
        <DisplayName>Boatman, Kimberly</DisplayName>
        <AccountId>114</AccountId>
        <AccountType/>
      </UserInfo>
      <UserInfo>
        <DisplayName>Gaudet Urrutia, Ellen E</DisplayName>
        <AccountId>115</AccountId>
        <AccountType/>
      </UserInfo>
      <UserInfo>
        <DisplayName>Kotin, Luke</DisplayName>
        <AccountId>94</AccountId>
        <AccountType/>
      </UserInfo>
      <UserInfo>
        <DisplayName>Roussel, Melanie W</DisplayName>
        <AccountId>116</AccountId>
        <AccountType/>
      </UserInfo>
      <UserInfo>
        <DisplayName>Gonzalez-Vega, Omar</DisplayName>
        <AccountId>117</AccountId>
        <AccountType/>
      </UserInfo>
      <UserInfo>
        <DisplayName>Lopez-Gutierrez, Patricia   M.D.</DisplayName>
        <AccountId>22</AccountId>
        <AccountType/>
      </UserInfo>
      <UserInfo>
        <DisplayName>Magdaleno, Leilani M</DisplayName>
        <AccountId>118</AccountId>
        <AccountType/>
      </UserInfo>
      <UserInfo>
        <DisplayName>Shah, Neel</DisplayName>
        <AccountId>119</AccountId>
        <AccountType/>
      </UserInfo>
      <UserInfo>
        <DisplayName>Averill, Harold</DisplayName>
        <AccountId>120</AccountId>
        <AccountType/>
      </UserInfo>
      <UserInfo>
        <DisplayName>Kudlak, Megan</DisplayName>
        <AccountId>121</AccountId>
        <AccountType/>
      </UserInfo>
      <UserInfo>
        <DisplayName>Wu, Yizhong</DisplayName>
        <AccountId>122</AccountId>
        <AccountType/>
      </UserInfo>
      <UserInfo>
        <DisplayName>Hajivandi, Shayan-Salehi</DisplayName>
        <AccountId>123</AccountId>
        <AccountType/>
      </UserInfo>
      <UserInfo>
        <DisplayName>Oliaro, Blake</DisplayName>
        <AccountId>124</AccountId>
        <AccountType/>
      </UserInfo>
      <UserInfo>
        <DisplayName>Hewage, Navindi</DisplayName>
        <AccountId>125</AccountId>
        <AccountType/>
      </UserInfo>
      <UserInfo>
        <DisplayName>Muringathuparambil, Pavia Ann</DisplayName>
        <AccountId>126</AccountId>
        <AccountType/>
      </UserInfo>
      <UserInfo>
        <DisplayName>Wilson, Sarah E</DisplayName>
        <AccountId>127</AccountId>
        <AccountType/>
      </UserInfo>
      <UserInfo>
        <DisplayName>Johnson, David E</DisplayName>
        <AccountId>128</AccountId>
        <AccountType/>
      </UserInfo>
      <UserInfo>
        <DisplayName>Lutringer, Austin G</DisplayName>
        <AccountId>129</AccountId>
        <AccountType/>
      </UserInfo>
      <UserInfo>
        <DisplayName>Ssenono, Mukisa</DisplayName>
        <AccountId>130</AccountId>
        <AccountType/>
      </UserInfo>
      <UserInfo>
        <DisplayName>Martin, Aira</DisplayName>
        <AccountId>131</AccountId>
        <AccountType/>
      </UserInfo>
      <UserInfo>
        <DisplayName>Gonzalez, Deandra C</DisplayName>
        <AccountId>132</AccountId>
        <AccountType/>
      </UserInfo>
      <UserInfo>
        <DisplayName>Poondla, Revanth K</DisplayName>
        <AccountId>133</AccountId>
        <AccountType/>
      </UserInfo>
    </SharedWithUsers>
    <MediaLengthInSeconds xmlns="ee1bc363-d123-4de3-ad88-bb932272e8a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77ECA7-CC07-4F65-87C1-D0DA6B3FCD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1bc363-d123-4de3-ad88-bb932272e8a7"/>
    <ds:schemaRef ds:uri="398f1c17-67cf-47ec-86fc-a7934b0af4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F679AA-8F8B-4BDC-BC66-8BC108A971AF}">
  <ds:schemaRefs>
    <ds:schemaRef ds:uri="72e6eb7e-381c-441e-af35-0fef964528c9"/>
    <ds:schemaRef ds:uri="http://schemas.microsoft.com/office/2006/metadata/properties"/>
    <ds:schemaRef ds:uri="http://schemas.microsoft.com/office/infopath/2007/PartnerControls"/>
    <ds:schemaRef ds:uri="398f1c17-67cf-47ec-86fc-a7934b0af474"/>
    <ds:schemaRef ds:uri="ee1bc363-d123-4de3-ad88-bb932272e8a7"/>
  </ds:schemaRefs>
</ds:datastoreItem>
</file>

<file path=customXml/itemProps3.xml><?xml version="1.0" encoding="utf-8"?>
<ds:datastoreItem xmlns:ds="http://schemas.openxmlformats.org/officeDocument/2006/customXml" ds:itemID="{A979D560-20F7-4C83-AF26-D6A81886C1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Microsoft Office PowerPoint</Application>
  <PresentationFormat>Custom</PresentationFormat>
  <Paragraphs>69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Arial,Sans-Serif</vt:lpstr>
      <vt:lpstr>Courier New,monospace</vt:lpstr>
      <vt:lpstr>Office Theme</vt:lpstr>
      <vt:lpstr>PowerPoint Presentation</vt:lpstr>
    </vt:vector>
  </TitlesOfParts>
  <Company>PSAV Presentation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 Gough</dc:creator>
  <cp:lastModifiedBy>Heather</cp:lastModifiedBy>
  <cp:revision>487</cp:revision>
  <dcterms:created xsi:type="dcterms:W3CDTF">2010-03-12T15:37:26Z</dcterms:created>
  <dcterms:modified xsi:type="dcterms:W3CDTF">2025-04-10T14:48:07Z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0x010100257E4C7900EADD41B218025A11D0A40C</vt:lpwstr>
  </property>
  <property fmtid="{D5CDD505-2E9C-101B-9397-08002B2CF9AE}" pid="3" name="Order">
    <vt:r8>6900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_activity">
    <vt:lpwstr>{"FileActivityType":"9","FileActivityTimeStamp":"2023-09-06T22:02:10.820Z","FileActivityUsersOnPage":[{"DisplayName":"Nguyen, John","Id":"jon1332@bswhealth.org"}],"FileActivityNavigationId":null}</vt:lpwstr>
  </property>
</Properties>
</file>